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59079" y="253745"/>
            <a:ext cx="4462272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988407" y="1882711"/>
            <a:ext cx="3379470" cy="3932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904" y="403466"/>
            <a:ext cx="8378190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8839" y="2791383"/>
            <a:ext cx="5280025" cy="1383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593971" y="6493460"/>
            <a:ext cx="2980054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22919" y="6493460"/>
            <a:ext cx="212725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jpg"/><Relationship Id="rId6" Type="http://schemas.openxmlformats.org/officeDocument/2006/relationships/image" Target="../media/image68.jpg"/><Relationship Id="rId7" Type="http://schemas.openxmlformats.org/officeDocument/2006/relationships/image" Target="../media/image69.jp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jpg"/><Relationship Id="rId20" Type="http://schemas.openxmlformats.org/officeDocument/2006/relationships/image" Target="../media/image95.jp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jpg"/><Relationship Id="rId24" Type="http://schemas.openxmlformats.org/officeDocument/2006/relationships/image" Target="../media/image99.jpg"/><Relationship Id="rId25" Type="http://schemas.openxmlformats.org/officeDocument/2006/relationships/image" Target="../media/image100.png"/><Relationship Id="rId26" Type="http://schemas.openxmlformats.org/officeDocument/2006/relationships/image" Target="../media/image101.png"/><Relationship Id="rId27" Type="http://schemas.openxmlformats.org/officeDocument/2006/relationships/image" Target="../media/image102.png"/><Relationship Id="rId28" Type="http://schemas.openxmlformats.org/officeDocument/2006/relationships/image" Target="../media/image103.png"/><Relationship Id="rId29" Type="http://schemas.openxmlformats.org/officeDocument/2006/relationships/image" Target="../media/image104.png"/><Relationship Id="rId30" Type="http://schemas.openxmlformats.org/officeDocument/2006/relationships/image" Target="../media/image105.png"/><Relationship Id="rId31" Type="http://schemas.openxmlformats.org/officeDocument/2006/relationships/image" Target="../media/image106.png"/><Relationship Id="rId32" Type="http://schemas.openxmlformats.org/officeDocument/2006/relationships/image" Target="../media/image107.png"/><Relationship Id="rId33" Type="http://schemas.openxmlformats.org/officeDocument/2006/relationships/image" Target="../media/image108.png"/><Relationship Id="rId34" Type="http://schemas.openxmlformats.org/officeDocument/2006/relationships/image" Target="../media/image109.png"/><Relationship Id="rId35" Type="http://schemas.openxmlformats.org/officeDocument/2006/relationships/image" Target="../media/image110.png"/><Relationship Id="rId36" Type="http://schemas.openxmlformats.org/officeDocument/2006/relationships/image" Target="../media/image111.png"/><Relationship Id="rId37" Type="http://schemas.openxmlformats.org/officeDocument/2006/relationships/image" Target="../media/image112.png"/><Relationship Id="rId38" Type="http://schemas.openxmlformats.org/officeDocument/2006/relationships/image" Target="../media/image113.png"/><Relationship Id="rId39" Type="http://schemas.openxmlformats.org/officeDocument/2006/relationships/image" Target="../media/image11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jp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hyperlink" Target="http://kang74.wordpress.com/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jpg"/><Relationship Id="rId5" Type="http://schemas.openxmlformats.org/officeDocument/2006/relationships/hyperlink" Target="http://www.searchenginejournal.com/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jpg"/><Relationship Id="rId5" Type="http://schemas.openxmlformats.org/officeDocument/2006/relationships/hyperlink" Target="http://www.searchenginejournal.com/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hyperlink" Target="http://www.searchenginejournal.com/" TargetMode="External"/><Relationship Id="rId5" Type="http://schemas.openxmlformats.org/officeDocument/2006/relationships/image" Target="../media/image158.png"/><Relationship Id="rId6" Type="http://schemas.openxmlformats.org/officeDocument/2006/relationships/image" Target="../media/image15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jpg"/><Relationship Id="rId5" Type="http://schemas.openxmlformats.org/officeDocument/2006/relationships/hyperlink" Target="http://www.searchenginejournal.com/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Relationship Id="rId26" Type="http://schemas.openxmlformats.org/officeDocument/2006/relationships/image" Target="../media/image247.png"/><Relationship Id="rId27" Type="http://schemas.openxmlformats.org/officeDocument/2006/relationships/image" Target="../media/image248.png"/><Relationship Id="rId28" Type="http://schemas.openxmlformats.org/officeDocument/2006/relationships/image" Target="../media/image249.png"/><Relationship Id="rId29" Type="http://schemas.openxmlformats.org/officeDocument/2006/relationships/image" Target="../media/image250.png"/><Relationship Id="rId30" Type="http://schemas.openxmlformats.org/officeDocument/2006/relationships/image" Target="../media/image251.png"/><Relationship Id="rId31" Type="http://schemas.openxmlformats.org/officeDocument/2006/relationships/image" Target="../media/image252.png"/><Relationship Id="rId32" Type="http://schemas.openxmlformats.org/officeDocument/2006/relationships/image" Target="../media/image253.png"/><Relationship Id="rId33" Type="http://schemas.openxmlformats.org/officeDocument/2006/relationships/image" Target="../media/image254.png"/><Relationship Id="rId34" Type="http://schemas.openxmlformats.org/officeDocument/2006/relationships/image" Target="../media/image25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0" Type="http://schemas.openxmlformats.org/officeDocument/2006/relationships/image" Target="../media/image314.png"/><Relationship Id="rId21" Type="http://schemas.openxmlformats.org/officeDocument/2006/relationships/image" Target="../media/image315.png"/><Relationship Id="rId22" Type="http://schemas.openxmlformats.org/officeDocument/2006/relationships/image" Target="../media/image316.png"/><Relationship Id="rId23" Type="http://schemas.openxmlformats.org/officeDocument/2006/relationships/image" Target="../media/image317.png"/><Relationship Id="rId24" Type="http://schemas.openxmlformats.org/officeDocument/2006/relationships/image" Target="../media/image318.png"/><Relationship Id="rId25" Type="http://schemas.openxmlformats.org/officeDocument/2006/relationships/image" Target="../media/image319.png"/><Relationship Id="rId26" Type="http://schemas.openxmlformats.org/officeDocument/2006/relationships/image" Target="../media/image320.png"/><Relationship Id="rId27" Type="http://schemas.openxmlformats.org/officeDocument/2006/relationships/image" Target="../media/image321.png"/><Relationship Id="rId28" Type="http://schemas.openxmlformats.org/officeDocument/2006/relationships/image" Target="../media/image322.png"/><Relationship Id="rId29" Type="http://schemas.openxmlformats.org/officeDocument/2006/relationships/image" Target="../media/image323.png"/><Relationship Id="rId30" Type="http://schemas.openxmlformats.org/officeDocument/2006/relationships/image" Target="../media/image324.png"/><Relationship Id="rId31" Type="http://schemas.openxmlformats.org/officeDocument/2006/relationships/image" Target="../media/image325.png"/><Relationship Id="rId32" Type="http://schemas.openxmlformats.org/officeDocument/2006/relationships/image" Target="../media/image326.png"/><Relationship Id="rId33" Type="http://schemas.openxmlformats.org/officeDocument/2006/relationships/image" Target="../media/image327.png"/><Relationship Id="rId34" Type="http://schemas.openxmlformats.org/officeDocument/2006/relationships/image" Target="../media/image328.png"/><Relationship Id="rId35" Type="http://schemas.openxmlformats.org/officeDocument/2006/relationships/image" Target="../media/image329.png"/><Relationship Id="rId36" Type="http://schemas.openxmlformats.org/officeDocument/2006/relationships/image" Target="../media/image33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3412972"/>
            <a:ext cx="4978908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47427" y="3448951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 h="0">
                <a:moveTo>
                  <a:pt x="0" y="0"/>
                </a:moveTo>
                <a:lnTo>
                  <a:pt x="4896548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7301" y="5663478"/>
            <a:ext cx="2213470" cy="50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1729" y="5663328"/>
            <a:ext cx="1764271" cy="58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3" y="1788718"/>
            <a:ext cx="3759718" cy="3219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26764" y="684276"/>
            <a:ext cx="4892040" cy="2697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4176" y="3560051"/>
            <a:ext cx="1384553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7834" y="3560051"/>
            <a:ext cx="3183636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4176" y="4163567"/>
            <a:ext cx="4096512" cy="379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94176" y="4465320"/>
            <a:ext cx="2685288" cy="379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68567" y="4465320"/>
            <a:ext cx="1238249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0597" y="4465320"/>
            <a:ext cx="1298448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94176" y="4767071"/>
            <a:ext cx="2241042" cy="379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26167" y="3634879"/>
            <a:ext cx="4390390" cy="148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01204456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Social Networks Data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Mining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Department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Computer Engineering  </a:t>
            </a:r>
            <a:r>
              <a:rPr dirty="0" sz="1800" spc="-20">
                <a:solidFill>
                  <a:srgbClr val="E36C09"/>
                </a:solidFill>
                <a:latin typeface="Tahoma"/>
                <a:cs typeface="Tahoma"/>
              </a:rPr>
              <a:t>Faculty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Engineering, </a:t>
            </a:r>
            <a:r>
              <a:rPr dirty="0" sz="1800" spc="-10">
                <a:solidFill>
                  <a:srgbClr val="E36C09"/>
                </a:solidFill>
                <a:latin typeface="Tahoma"/>
                <a:cs typeface="Tahoma"/>
              </a:rPr>
              <a:t>Kasetsart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University  Bangkok,</a:t>
            </a:r>
            <a:r>
              <a:rPr dirty="0" sz="1800" spc="-5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Thailand.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27658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Networks</a:t>
            </a:r>
            <a:r>
              <a:rPr dirty="0" spc="-85"/>
              <a:t> </a:t>
            </a:r>
            <a:r>
              <a:rPr dirty="0"/>
              <a:t>!!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74" y="1588376"/>
            <a:ext cx="7814945" cy="3602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</a:pPr>
            <a:r>
              <a:rPr dirty="0" sz="3600" spc="-5">
                <a:latin typeface="Calibri"/>
                <a:cs typeface="Calibri"/>
              </a:rPr>
              <a:t>Behind </a:t>
            </a:r>
            <a:r>
              <a:rPr dirty="0" sz="3600" spc="-20">
                <a:latin typeface="Calibri"/>
                <a:cs typeface="Calibri"/>
              </a:rPr>
              <a:t>many </a:t>
            </a:r>
            <a:r>
              <a:rPr dirty="0" sz="3600" spc="-30">
                <a:latin typeface="Calibri"/>
                <a:cs typeface="Calibri"/>
              </a:rPr>
              <a:t>systems </a:t>
            </a:r>
            <a:r>
              <a:rPr dirty="0" sz="3600" spc="-15">
                <a:latin typeface="Calibri"/>
                <a:cs typeface="Calibri"/>
              </a:rPr>
              <a:t>there </a:t>
            </a:r>
            <a:r>
              <a:rPr dirty="0" sz="3600">
                <a:latin typeface="Calibri"/>
                <a:cs typeface="Calibri"/>
              </a:rPr>
              <a:t>is </a:t>
            </a:r>
            <a:r>
              <a:rPr dirty="0" sz="3600" spc="-5">
                <a:latin typeface="Calibri"/>
                <a:cs typeface="Calibri"/>
              </a:rPr>
              <a:t>an </a:t>
            </a:r>
            <a:r>
              <a:rPr dirty="0" sz="3600" spc="-20">
                <a:latin typeface="Calibri"/>
                <a:cs typeface="Calibri"/>
              </a:rPr>
              <a:t>intricate  </a:t>
            </a:r>
            <a:r>
              <a:rPr dirty="0" sz="3600" spc="-5">
                <a:latin typeface="Calibri"/>
                <a:cs typeface="Calibri"/>
              </a:rPr>
              <a:t>wiring </a:t>
            </a:r>
            <a:r>
              <a:rPr dirty="0" sz="3600" spc="-15">
                <a:latin typeface="Calibri"/>
                <a:cs typeface="Calibri"/>
              </a:rPr>
              <a:t>diagram, </a:t>
            </a:r>
            <a:r>
              <a:rPr dirty="0" sz="3600" b="1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dirty="0" sz="3600" spc="-10" b="1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r>
              <a:rPr dirty="0" sz="3600" spc="-10">
                <a:latin typeface="Calibri"/>
                <a:cs typeface="Calibri"/>
              </a:rPr>
              <a:t>, </a:t>
            </a:r>
            <a:r>
              <a:rPr dirty="0" sz="3600" spc="-15">
                <a:latin typeface="Calibri"/>
                <a:cs typeface="Calibri"/>
              </a:rPr>
              <a:t>that </a:t>
            </a:r>
            <a:r>
              <a:rPr dirty="0" sz="3600" spc="-10">
                <a:latin typeface="Calibri"/>
                <a:cs typeface="Calibri"/>
              </a:rPr>
              <a:t>defines  </a:t>
            </a:r>
            <a:r>
              <a:rPr dirty="0" sz="3600">
                <a:latin typeface="Calibri"/>
                <a:cs typeface="Calibri"/>
              </a:rPr>
              <a:t>the </a:t>
            </a:r>
            <a:r>
              <a:rPr dirty="0" sz="3600" spc="-15">
                <a:latin typeface="Calibri"/>
                <a:cs typeface="Calibri"/>
              </a:rPr>
              <a:t>interactions </a:t>
            </a:r>
            <a:r>
              <a:rPr dirty="0" sz="3600" spc="-10">
                <a:latin typeface="Calibri"/>
                <a:cs typeface="Calibri"/>
              </a:rPr>
              <a:t>between </a:t>
            </a:r>
            <a:r>
              <a:rPr dirty="0" sz="3600">
                <a:latin typeface="Calibri"/>
                <a:cs typeface="Calibri"/>
              </a:rPr>
              <a:t>the</a:t>
            </a:r>
            <a:r>
              <a:rPr dirty="0" sz="3600" spc="-155">
                <a:latin typeface="Calibri"/>
                <a:cs typeface="Calibri"/>
              </a:rPr>
              <a:t> </a:t>
            </a:r>
            <a:r>
              <a:rPr dirty="0" sz="3600" spc="-10">
                <a:latin typeface="Calibri"/>
                <a:cs typeface="Calibri"/>
              </a:rPr>
              <a:t>components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algn="ctr" marL="1073150" marR="1092835" indent="1270">
              <a:lnSpc>
                <a:spcPct val="100000"/>
              </a:lnSpc>
            </a:pPr>
            <a:r>
              <a:rPr dirty="0" sz="3200" spc="-65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dirty="0" sz="3200" spc="-15">
                <a:solidFill>
                  <a:srgbClr val="C00000"/>
                </a:solidFill>
                <a:latin typeface="Calibri"/>
                <a:cs typeface="Calibri"/>
              </a:rPr>
              <a:t>never </a:t>
            </a:r>
            <a:r>
              <a:rPr dirty="0" sz="3200" spc="-20">
                <a:solidFill>
                  <a:srgbClr val="C00000"/>
                </a:solidFill>
                <a:latin typeface="Calibri"/>
                <a:cs typeface="Calibri"/>
              </a:rPr>
              <a:t>understand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these  </a:t>
            </a:r>
            <a:r>
              <a:rPr dirty="0" sz="3200" spc="-30">
                <a:solidFill>
                  <a:srgbClr val="C00000"/>
                </a:solidFill>
                <a:latin typeface="Calibri"/>
                <a:cs typeface="Calibri"/>
              </a:rPr>
              <a:t>systems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unless </a:t>
            </a:r>
            <a:r>
              <a:rPr dirty="0" sz="3200" spc="-20">
                <a:solidFill>
                  <a:srgbClr val="C00000"/>
                </a:solidFill>
                <a:latin typeface="Calibri"/>
                <a:cs typeface="Calibri"/>
              </a:rPr>
              <a:t>we understand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the  </a:t>
            </a:r>
            <a:r>
              <a:rPr dirty="0" sz="3200" spc="-15">
                <a:solidFill>
                  <a:srgbClr val="C00000"/>
                </a:solidFill>
                <a:latin typeface="Calibri"/>
                <a:cs typeface="Calibri"/>
              </a:rPr>
              <a:t>networks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behind</a:t>
            </a:r>
            <a:r>
              <a:rPr dirty="0" sz="32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C00000"/>
                </a:solidFill>
                <a:latin typeface="Calibri"/>
                <a:cs typeface="Calibri"/>
              </a:rPr>
              <a:t>them!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333" y="1034796"/>
            <a:ext cx="410718" cy="390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4566" y="1006602"/>
            <a:ext cx="1328165" cy="418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7405" y="2096261"/>
            <a:ext cx="1719821" cy="418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2333" y="4119371"/>
            <a:ext cx="410718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4568" y="4091190"/>
            <a:ext cx="1748026" cy="418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2333" y="4896611"/>
            <a:ext cx="410718" cy="390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4568" y="4868430"/>
            <a:ext cx="2093214" cy="418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5940" y="1085773"/>
            <a:ext cx="7560309" cy="444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C33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solidFill>
                  <a:srgbClr val="CC3300"/>
                </a:solidFill>
                <a:latin typeface="Tahoma"/>
                <a:cs typeface="Tahoma"/>
              </a:rPr>
              <a:t>I</a:t>
            </a:r>
            <a:r>
              <a:rPr dirty="0" sz="2000" spc="-10">
                <a:solidFill>
                  <a:srgbClr val="CC3300"/>
                </a:solidFill>
                <a:latin typeface="Tahoma"/>
                <a:cs typeface="Tahoma"/>
              </a:rPr>
              <a:t>nternet </a:t>
            </a:r>
            <a:r>
              <a:rPr dirty="0" sz="2000" spc="-5">
                <a:latin typeface="Tahoma"/>
                <a:cs typeface="Tahoma"/>
              </a:rPr>
              <a:t>has changed the </a:t>
            </a:r>
            <a:r>
              <a:rPr dirty="0" sz="2000" spc="-15">
                <a:latin typeface="Tahoma"/>
                <a:cs typeface="Tahoma"/>
              </a:rPr>
              <a:t>way </a:t>
            </a:r>
            <a:r>
              <a:rPr dirty="0" sz="2000" spc="-5">
                <a:latin typeface="Tahoma"/>
                <a:cs typeface="Tahoma"/>
              </a:rPr>
              <a:t>of our </a:t>
            </a:r>
            <a:r>
              <a:rPr dirty="0" sz="2000" spc="-10">
                <a:latin typeface="Tahoma"/>
                <a:cs typeface="Tahoma"/>
              </a:rPr>
              <a:t>everyday</a:t>
            </a:r>
            <a:r>
              <a:rPr dirty="0" sz="2000" spc="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life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Tahoma"/>
                <a:cs typeface="Tahoma"/>
              </a:rPr>
              <a:t>Buy </a:t>
            </a:r>
            <a:r>
              <a:rPr dirty="0" sz="1800" spc="-5">
                <a:latin typeface="Tahoma"/>
                <a:cs typeface="Tahoma"/>
              </a:rPr>
              <a:t>music, </a:t>
            </a:r>
            <a:r>
              <a:rPr dirty="0" sz="1800">
                <a:latin typeface="Tahoma"/>
                <a:cs typeface="Tahoma"/>
              </a:rPr>
              <a:t>see </a:t>
            </a:r>
            <a:r>
              <a:rPr dirty="0" sz="1800" spc="-5">
                <a:latin typeface="Tahoma"/>
                <a:cs typeface="Tahoma"/>
              </a:rPr>
              <a:t>movie, organize </a:t>
            </a:r>
            <a:r>
              <a:rPr dirty="0" sz="1800" spc="-10">
                <a:latin typeface="Tahoma"/>
                <a:cs typeface="Tahoma"/>
              </a:rPr>
              <a:t>vacations,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etc.</a:t>
            </a:r>
            <a:endParaRPr sz="18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Tahoma"/>
                <a:cs typeface="Tahoma"/>
              </a:rPr>
              <a:t>Effect </a:t>
            </a:r>
            <a:r>
              <a:rPr dirty="0" sz="1800" spc="-5">
                <a:latin typeface="Tahoma"/>
                <a:cs typeface="Tahoma"/>
              </a:rPr>
              <a:t>how </a:t>
            </a:r>
            <a:r>
              <a:rPr dirty="0" sz="1800">
                <a:latin typeface="Tahoma"/>
                <a:cs typeface="Tahoma"/>
              </a:rPr>
              <a:t>people </a:t>
            </a:r>
            <a:r>
              <a:rPr dirty="0" sz="1800" spc="-10">
                <a:latin typeface="Tahoma"/>
                <a:cs typeface="Tahoma"/>
              </a:rPr>
              <a:t>interact</a:t>
            </a:r>
            <a:r>
              <a:rPr dirty="0" sz="1800" spc="-3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socially.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Though the use of </a:t>
            </a:r>
            <a:r>
              <a:rPr dirty="0" sz="2000" spc="-5">
                <a:solidFill>
                  <a:srgbClr val="FF3300"/>
                </a:solidFill>
                <a:latin typeface="Tahoma"/>
                <a:cs typeface="Tahoma"/>
              </a:rPr>
              <a:t>social media</a:t>
            </a:r>
            <a:r>
              <a:rPr dirty="0" sz="2000" spc="-5">
                <a:solidFill>
                  <a:srgbClr val="000099"/>
                </a:solidFill>
                <a:latin typeface="Tahoma"/>
                <a:cs typeface="Tahoma"/>
              </a:rPr>
              <a:t>, </a:t>
            </a:r>
            <a:r>
              <a:rPr dirty="0" sz="2000" spc="-5">
                <a:latin typeface="Tahoma"/>
                <a:cs typeface="Tahoma"/>
              </a:rPr>
              <a:t>people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can: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Tahoma"/>
                <a:cs typeface="Tahoma"/>
              </a:rPr>
              <a:t>Exchange photo and</a:t>
            </a:r>
            <a:r>
              <a:rPr dirty="0" sz="1800" spc="-5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video</a:t>
            </a:r>
            <a:endParaRPr sz="18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Tahoma"/>
                <a:cs typeface="Tahoma"/>
              </a:rPr>
              <a:t>Share </a:t>
            </a:r>
            <a:r>
              <a:rPr dirty="0" sz="1800" spc="-5">
                <a:latin typeface="Tahoma"/>
                <a:cs typeface="Tahoma"/>
              </a:rPr>
              <a:t>new</a:t>
            </a:r>
            <a:r>
              <a:rPr dirty="0" sz="1800" spc="-3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stories</a:t>
            </a:r>
            <a:endParaRPr sz="18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5">
                <a:latin typeface="Tahoma"/>
                <a:cs typeface="Tahoma"/>
              </a:rPr>
              <a:t>Post </a:t>
            </a:r>
            <a:r>
              <a:rPr dirty="0" sz="1800" spc="-5">
                <a:latin typeface="Tahoma"/>
                <a:cs typeface="Tahoma"/>
              </a:rPr>
              <a:t>their thoughts </a:t>
            </a:r>
            <a:r>
              <a:rPr dirty="0" sz="1800">
                <a:latin typeface="Tahoma"/>
                <a:cs typeface="Tahoma"/>
              </a:rPr>
              <a:t>on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blogs</a:t>
            </a:r>
            <a:endParaRPr sz="18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Tahoma"/>
                <a:cs typeface="Tahoma"/>
              </a:rPr>
              <a:t>Participate </a:t>
            </a:r>
            <a:r>
              <a:rPr dirty="0" sz="1800">
                <a:latin typeface="Tahoma"/>
                <a:cs typeface="Tahoma"/>
              </a:rPr>
              <a:t>in </a:t>
            </a:r>
            <a:r>
              <a:rPr dirty="0" sz="1800" spc="-5">
                <a:latin typeface="Tahoma"/>
                <a:cs typeface="Tahoma"/>
              </a:rPr>
              <a:t>online discussion</a:t>
            </a:r>
            <a:endParaRPr sz="18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  <a:tabLst>
                <a:tab pos="755015" algn="l"/>
              </a:tabLst>
            </a:pPr>
            <a:r>
              <a:rPr dirty="0" sz="1800">
                <a:latin typeface="Arial"/>
                <a:cs typeface="Arial"/>
              </a:rPr>
              <a:t>–	</a:t>
            </a:r>
            <a:r>
              <a:rPr dirty="0" sz="180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solidFill>
                  <a:srgbClr val="0033CC"/>
                </a:solidFill>
                <a:latin typeface="Tahoma"/>
                <a:cs typeface="Tahoma"/>
              </a:rPr>
              <a:t>Social media </a:t>
            </a:r>
            <a:r>
              <a:rPr dirty="0" sz="2000" spc="-5">
                <a:latin typeface="Tahoma"/>
                <a:cs typeface="Tahoma"/>
              </a:rPr>
              <a:t>also allow individuals, companies, organizations, to  </a:t>
            </a:r>
            <a:r>
              <a:rPr dirty="0" sz="2000" spc="-10">
                <a:latin typeface="Tahoma"/>
                <a:cs typeface="Tahoma"/>
              </a:rPr>
              <a:t>interact </a:t>
            </a:r>
            <a:r>
              <a:rPr dirty="0" sz="2000" spc="-5">
                <a:latin typeface="Tahoma"/>
                <a:cs typeface="Tahoma"/>
              </a:rPr>
              <a:t>with large number of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people.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marR="113664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solidFill>
                  <a:srgbClr val="FF0000"/>
                </a:solidFill>
                <a:latin typeface="Tahoma"/>
                <a:cs typeface="Tahoma"/>
              </a:rPr>
              <a:t>Privacy </a:t>
            </a:r>
            <a:r>
              <a:rPr dirty="0" sz="2000" spc="-5">
                <a:solidFill>
                  <a:srgbClr val="FF0000"/>
                </a:solidFill>
                <a:latin typeface="Tahoma"/>
                <a:cs typeface="Tahoma"/>
              </a:rPr>
              <a:t>concern</a:t>
            </a:r>
            <a:r>
              <a:rPr dirty="0" sz="2000" spc="-5">
                <a:latin typeface="Tahoma"/>
                <a:cs typeface="Tahoma"/>
              </a:rPr>
              <a:t>: the </a:t>
            </a:r>
            <a:r>
              <a:rPr dirty="0" sz="2000" spc="-10">
                <a:latin typeface="Tahoma"/>
                <a:cs typeface="Tahoma"/>
              </a:rPr>
              <a:t>ways </a:t>
            </a:r>
            <a:r>
              <a:rPr dirty="0" sz="2000" spc="-5">
                <a:latin typeface="Tahoma"/>
                <a:cs typeface="Tahoma"/>
              </a:rPr>
              <a:t>in which personal information that is  shared </a:t>
            </a:r>
            <a:r>
              <a:rPr dirty="0" sz="2000" spc="-10">
                <a:latin typeface="Tahoma"/>
                <a:cs typeface="Tahoma"/>
              </a:rPr>
              <a:t>by </a:t>
            </a:r>
            <a:r>
              <a:rPr dirty="0" sz="2000" spc="-5">
                <a:latin typeface="Tahoma"/>
                <a:cs typeface="Tahoma"/>
              </a:rPr>
              <a:t>social media users </a:t>
            </a:r>
            <a:r>
              <a:rPr dirty="0" sz="2000" spc="-10">
                <a:latin typeface="Tahoma"/>
                <a:cs typeface="Tahoma"/>
              </a:rPr>
              <a:t>may </a:t>
            </a:r>
            <a:r>
              <a:rPr dirty="0" sz="2000" spc="-5">
                <a:latin typeface="Tahoma"/>
                <a:cs typeface="Tahoma"/>
              </a:rPr>
              <a:t>be collected and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analyzed.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079" y="253745"/>
            <a:ext cx="7018769" cy="754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ct val="100000"/>
              </a:lnSpc>
            </a:pPr>
            <a:r>
              <a:rPr dirty="0" spc="-5"/>
              <a:t>The Internet </a:t>
            </a:r>
            <a:r>
              <a:rPr dirty="0"/>
              <a:t>&amp; </a:t>
            </a:r>
            <a:r>
              <a:rPr dirty="0" spc="-5"/>
              <a:t>Social</a:t>
            </a:r>
            <a:r>
              <a:rPr dirty="0" spc="-85"/>
              <a:t> </a:t>
            </a:r>
            <a:r>
              <a:rPr dirty="0" spc="-5"/>
              <a:t>Media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62000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Traditional</a:t>
            </a:r>
            <a:r>
              <a:rPr dirty="0" spc="-70"/>
              <a:t> </a:t>
            </a:r>
            <a:r>
              <a:rPr dirty="0" spc="-5"/>
              <a:t>Media</a:t>
            </a:r>
          </a:p>
        </p:txBody>
      </p:sp>
      <p:sp>
        <p:nvSpPr>
          <p:cNvPr id="4" name="object 4"/>
          <p:cNvSpPr/>
          <p:nvPr/>
        </p:nvSpPr>
        <p:spPr>
          <a:xfrm>
            <a:off x="764108" y="3757447"/>
            <a:ext cx="1295394" cy="1598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40736" y="3833876"/>
            <a:ext cx="1447799" cy="1587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50282" y="4062221"/>
            <a:ext cx="142875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79794" y="3758133"/>
            <a:ext cx="2090737" cy="1672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3198" y="1495247"/>
            <a:ext cx="1706308" cy="1139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02147" y="1341983"/>
            <a:ext cx="1342847" cy="13916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72855" y="1345347"/>
            <a:ext cx="973539" cy="1287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64727" y="5531053"/>
            <a:ext cx="4557395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0000FF"/>
                </a:solidFill>
                <a:latin typeface="Calibri"/>
                <a:cs typeface="Calibri"/>
              </a:rPr>
              <a:t>Broadcast </a:t>
            </a:r>
            <a:r>
              <a:rPr dirty="0" sz="2800" spc="-5">
                <a:solidFill>
                  <a:srgbClr val="0000FF"/>
                </a:solidFill>
                <a:latin typeface="Calibri"/>
                <a:cs typeface="Calibri"/>
              </a:rPr>
              <a:t>Media:</a:t>
            </a:r>
            <a:r>
              <a:rPr dirty="0" sz="28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0000FF"/>
                </a:solidFill>
                <a:latin typeface="Calibri"/>
                <a:cs typeface="Calibri"/>
              </a:rPr>
              <a:t>One-to-Many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2078977" y="2887764"/>
            <a:ext cx="5209540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>
                <a:solidFill>
                  <a:srgbClr val="0000FF"/>
                </a:solidFill>
                <a:latin typeface="Calibri"/>
                <a:cs typeface="Calibri"/>
              </a:rPr>
              <a:t>Communication </a:t>
            </a:r>
            <a:r>
              <a:rPr dirty="0" sz="2800" spc="-5">
                <a:solidFill>
                  <a:srgbClr val="0000FF"/>
                </a:solidFill>
                <a:latin typeface="Calibri"/>
                <a:cs typeface="Calibri"/>
              </a:rPr>
              <a:t>Media: </a:t>
            </a:r>
            <a:r>
              <a:rPr dirty="0" sz="2800" spc="-10">
                <a:solidFill>
                  <a:srgbClr val="0000FF"/>
                </a:solidFill>
                <a:latin typeface="Calibri"/>
                <a:cs typeface="Calibri"/>
              </a:rPr>
              <a:t>One-to-One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752" y="270352"/>
            <a:ext cx="8286812" cy="6020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49147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Social</a:t>
            </a:r>
            <a:r>
              <a:rPr dirty="0" spc="-80"/>
              <a:t> </a:t>
            </a:r>
            <a:r>
              <a:rPr dirty="0" spc="-5"/>
              <a:t>Media</a:t>
            </a:r>
          </a:p>
        </p:txBody>
      </p:sp>
      <p:sp>
        <p:nvSpPr>
          <p:cNvPr id="4" name="object 4"/>
          <p:cNvSpPr/>
          <p:nvPr/>
        </p:nvSpPr>
        <p:spPr>
          <a:xfrm>
            <a:off x="1182624" y="1600974"/>
            <a:ext cx="4438650" cy="81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4081" y="1727695"/>
            <a:ext cx="7336155" cy="2476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</a:pPr>
            <a:r>
              <a:rPr dirty="0" sz="4000" spc="-170">
                <a:latin typeface="Calibri"/>
                <a:cs typeface="Calibri"/>
              </a:rPr>
              <a:t>“A </a:t>
            </a:r>
            <a:r>
              <a:rPr dirty="0" sz="4000" spc="-5">
                <a:solidFill>
                  <a:srgbClr val="C00000"/>
                </a:solidFill>
                <a:latin typeface="Calibri"/>
                <a:cs typeface="Calibri"/>
              </a:rPr>
              <a:t>virtual community </a:t>
            </a:r>
            <a:r>
              <a:rPr dirty="0" sz="4000" spc="-10">
                <a:latin typeface="Calibri"/>
                <a:cs typeface="Calibri"/>
              </a:rPr>
              <a:t>where </a:t>
            </a:r>
            <a:r>
              <a:rPr dirty="0" sz="4000" spc="-5">
                <a:latin typeface="Calibri"/>
                <a:cs typeface="Calibri"/>
              </a:rPr>
              <a:t>people  with </a:t>
            </a:r>
            <a:r>
              <a:rPr dirty="0" sz="4000" spc="-10">
                <a:latin typeface="Calibri"/>
                <a:cs typeface="Calibri"/>
              </a:rPr>
              <a:t>common </a:t>
            </a:r>
            <a:r>
              <a:rPr dirty="0" sz="4000" spc="-25">
                <a:latin typeface="Calibri"/>
                <a:cs typeface="Calibri"/>
              </a:rPr>
              <a:t>interests </a:t>
            </a:r>
            <a:r>
              <a:rPr dirty="0" sz="4000" spc="-15">
                <a:latin typeface="Calibri"/>
                <a:cs typeface="Calibri"/>
              </a:rPr>
              <a:t>can </a:t>
            </a:r>
            <a:r>
              <a:rPr dirty="0" sz="4000" spc="-20">
                <a:solidFill>
                  <a:srgbClr val="006FC0"/>
                </a:solidFill>
                <a:latin typeface="Calibri"/>
                <a:cs typeface="Calibri"/>
              </a:rPr>
              <a:t>gather  </a:t>
            </a:r>
            <a:r>
              <a:rPr dirty="0" sz="4000" spc="-5">
                <a:latin typeface="Calibri"/>
                <a:cs typeface="Calibri"/>
              </a:rPr>
              <a:t>and </a:t>
            </a:r>
            <a:r>
              <a:rPr dirty="0" sz="4000" spc="-10">
                <a:solidFill>
                  <a:srgbClr val="006FC0"/>
                </a:solidFill>
                <a:latin typeface="Calibri"/>
                <a:cs typeface="Calibri"/>
              </a:rPr>
              <a:t>connect</a:t>
            </a:r>
            <a:r>
              <a:rPr dirty="0" sz="4000" spc="-10">
                <a:latin typeface="Calibri"/>
                <a:cs typeface="Calibri"/>
              </a:rPr>
              <a:t>, </a:t>
            </a:r>
            <a:r>
              <a:rPr dirty="0" sz="4000" spc="-25">
                <a:latin typeface="Calibri"/>
                <a:cs typeface="Calibri"/>
              </a:rPr>
              <a:t>to </a:t>
            </a:r>
            <a:r>
              <a:rPr dirty="0" sz="4000" spc="-15">
                <a:solidFill>
                  <a:srgbClr val="006FC0"/>
                </a:solidFill>
                <a:latin typeface="Calibri"/>
                <a:cs typeface="Calibri"/>
              </a:rPr>
              <a:t>share </a:t>
            </a:r>
            <a:r>
              <a:rPr dirty="0" sz="4000" spc="-15">
                <a:latin typeface="Calibri"/>
                <a:cs typeface="Calibri"/>
              </a:rPr>
              <a:t>stories,  </a:t>
            </a:r>
            <a:r>
              <a:rPr dirty="0" sz="4000" spc="-5">
                <a:latin typeface="Calibri"/>
                <a:cs typeface="Calibri"/>
              </a:rPr>
              <a:t>ideas, </a:t>
            </a:r>
            <a:r>
              <a:rPr dirty="0" sz="4000" spc="-10">
                <a:latin typeface="Calibri"/>
                <a:cs typeface="Calibri"/>
              </a:rPr>
              <a:t>thoughts, </a:t>
            </a:r>
            <a:r>
              <a:rPr dirty="0" sz="4000" spc="-5">
                <a:latin typeface="Calibri"/>
                <a:cs typeface="Calibri"/>
              </a:rPr>
              <a:t>and</a:t>
            </a:r>
            <a:r>
              <a:rPr dirty="0" sz="4000" spc="-55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opinions”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79018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0429" y="262127"/>
            <a:ext cx="1663446" cy="737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3420" y="262127"/>
            <a:ext cx="766559" cy="737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69535" y="262127"/>
            <a:ext cx="1002030" cy="737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71109" y="262127"/>
            <a:ext cx="766559" cy="737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37226" y="262127"/>
            <a:ext cx="1671815" cy="737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Social Media:</a:t>
            </a:r>
            <a:r>
              <a:rPr dirty="0" spc="-55"/>
              <a:t> </a:t>
            </a:r>
            <a:r>
              <a:rPr dirty="0" spc="-15" b="0">
                <a:solidFill>
                  <a:srgbClr val="0033CC"/>
                </a:solidFill>
                <a:latin typeface="Tahoma"/>
                <a:cs typeface="Tahoma"/>
              </a:rPr>
              <a:t>Many-to-Many</a:t>
            </a:r>
          </a:p>
        </p:txBody>
      </p:sp>
      <p:sp>
        <p:nvSpPr>
          <p:cNvPr id="9" name="object 9"/>
          <p:cNvSpPr/>
          <p:nvPr/>
        </p:nvSpPr>
        <p:spPr>
          <a:xfrm>
            <a:off x="2827020" y="1921764"/>
            <a:ext cx="1828800" cy="182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7020" y="3653028"/>
            <a:ext cx="1828800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61332" y="3653028"/>
            <a:ext cx="1825752" cy="1828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61332" y="1921764"/>
            <a:ext cx="1825752" cy="1828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755" y="2857500"/>
            <a:ext cx="1737360" cy="1688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86961" y="3072383"/>
            <a:ext cx="1568183" cy="6492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39717" y="3504438"/>
            <a:ext cx="1574291" cy="649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72788" y="3227984"/>
            <a:ext cx="1070610" cy="889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6990">
              <a:lnSpc>
                <a:spcPts val="3400"/>
              </a:lnSpc>
            </a:pPr>
            <a:r>
              <a:rPr dirty="0" sz="3100" spc="-5" b="1">
                <a:solidFill>
                  <a:srgbClr val="FFFFFF"/>
                </a:solidFill>
                <a:latin typeface="Calibri"/>
                <a:cs typeface="Calibri"/>
              </a:rPr>
              <a:t>Social  </a:t>
            </a:r>
            <a:r>
              <a:rPr dirty="0" sz="3100" b="1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3100" spc="-5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3100" b="1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0500" y="1403603"/>
            <a:ext cx="1213103" cy="12131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92140" y="3095244"/>
            <a:ext cx="1213104" cy="1213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0500" y="4786884"/>
            <a:ext cx="1213103" cy="1213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08860" y="3095244"/>
            <a:ext cx="1213103" cy="12131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73820" y="1573695"/>
            <a:ext cx="1140039" cy="428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99573" y="1076008"/>
            <a:ext cx="1339456" cy="2768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58469" y="3984878"/>
            <a:ext cx="1544840" cy="4464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56616" y="2073884"/>
            <a:ext cx="1103668" cy="7858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58927" y="3086995"/>
            <a:ext cx="1285875" cy="5411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8882" y="3933535"/>
            <a:ext cx="1035847" cy="5447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1688" y="2433337"/>
            <a:ext cx="2098478" cy="5357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87994" y="4359776"/>
            <a:ext cx="1314157" cy="9286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73619" y="3216782"/>
            <a:ext cx="1214443" cy="372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17020" y="1502242"/>
            <a:ext cx="1071570" cy="2600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88595" y="4716974"/>
            <a:ext cx="1214475" cy="2428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02707" y="5574220"/>
            <a:ext cx="888655" cy="8857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44863" y="5788144"/>
            <a:ext cx="1571637" cy="5035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75759" y="1555241"/>
            <a:ext cx="877062" cy="4191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90009" y="1860042"/>
            <a:ext cx="1448562" cy="4190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034574" y="1619732"/>
            <a:ext cx="114363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85115">
              <a:lnSpc>
                <a:spcPct val="100000"/>
              </a:lnSpc>
            </a:pPr>
            <a:r>
              <a:rPr dirty="0" sz="2000" spc="-90" b="1">
                <a:solidFill>
                  <a:srgbClr val="FFFF00"/>
                </a:solidFill>
                <a:latin typeface="Calibri"/>
                <a:cs typeface="Calibri"/>
              </a:rPr>
              <a:t>Social  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000" spc="-120" b="1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000" spc="-114" b="1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000" spc="-130" b="1">
                <a:solidFill>
                  <a:srgbClr val="FFFF00"/>
                </a:solidFill>
                <a:latin typeface="Calibri"/>
                <a:cs typeface="Calibri"/>
              </a:rPr>
              <a:t>w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orkin</a:t>
            </a:r>
            <a:r>
              <a:rPr dirty="0" sz="2000" spc="-5" b="1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94070" y="3250692"/>
            <a:ext cx="841248" cy="4190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71921" y="3555491"/>
            <a:ext cx="1685544" cy="4190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616016" y="3315589"/>
            <a:ext cx="1380490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21640">
              <a:lnSpc>
                <a:spcPct val="100000"/>
              </a:lnSpc>
            </a:pP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Blogs  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Mic</a:t>
            </a:r>
            <a:r>
              <a:rPr dirty="0" sz="2000" spc="-135" b="1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oblo</a:t>
            </a:r>
            <a:r>
              <a:rPr dirty="0" sz="2000" spc="-90" b="1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gin</a:t>
            </a:r>
            <a:r>
              <a:rPr dirty="0" sz="2000" spc="-5" b="1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31385" y="4965191"/>
            <a:ext cx="768096" cy="4191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135373" y="5269985"/>
            <a:ext cx="960881" cy="4191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279595" y="5030101"/>
            <a:ext cx="65595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95885">
              <a:lnSpc>
                <a:spcPct val="100000"/>
              </a:lnSpc>
            </a:pPr>
            <a:r>
              <a:rPr dirty="0" sz="2000" spc="-80" b="1">
                <a:solidFill>
                  <a:srgbClr val="FFFF00"/>
                </a:solidFill>
                <a:latin typeface="Calibri"/>
                <a:cs typeface="Calibri"/>
              </a:rPr>
              <a:t>Wiki  </a:t>
            </a:r>
            <a:r>
              <a:rPr dirty="0" sz="2000" spc="-135" b="1">
                <a:solidFill>
                  <a:srgbClr val="FFFF00"/>
                </a:solidFill>
                <a:latin typeface="Calibri"/>
                <a:cs typeface="Calibri"/>
              </a:rPr>
              <a:t>F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oru</a:t>
            </a:r>
            <a:r>
              <a:rPr dirty="0" sz="2000" spc="-5" b="1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40864" y="3250692"/>
            <a:ext cx="1137665" cy="4190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388107" y="3555491"/>
            <a:ext cx="1042416" cy="4190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484894" y="3315589"/>
            <a:ext cx="78676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</a:pP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Co</a:t>
            </a:r>
            <a:r>
              <a:rPr dirty="0" sz="2000" spc="-125" b="1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000" spc="-135" b="1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000" spc="-125" b="1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000" spc="-5" b="1">
                <a:solidFill>
                  <a:srgbClr val="FFFF00"/>
                </a:solidFill>
                <a:latin typeface="Calibri"/>
                <a:cs typeface="Calibri"/>
              </a:rPr>
              <a:t>t  </a:t>
            </a:r>
            <a:r>
              <a:rPr dirty="0" sz="2000" spc="-114" b="1">
                <a:solidFill>
                  <a:srgbClr val="FFFF00"/>
                </a:solidFill>
                <a:latin typeface="Calibri"/>
                <a:cs typeface="Calibri"/>
              </a:rPr>
              <a:t>S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h</a:t>
            </a:r>
            <a:r>
              <a:rPr dirty="0" sz="2000" spc="-114" b="1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000" spc="-110" b="1">
                <a:solidFill>
                  <a:srgbClr val="FFFF00"/>
                </a:solidFill>
                <a:latin typeface="Calibri"/>
                <a:cs typeface="Calibri"/>
              </a:rPr>
              <a:t>rin</a:t>
            </a:r>
            <a:r>
              <a:rPr dirty="0" sz="2000" spc="-5" b="1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637780" cy="480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70230" indent="-342900">
              <a:lnSpc>
                <a:spcPct val="100000"/>
              </a:lnSpc>
              <a:buClr>
                <a:srgbClr val="0000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00FF"/>
                </a:solidFill>
                <a:latin typeface="Tahoma"/>
                <a:cs typeface="Tahoma"/>
              </a:rPr>
              <a:t>B</a:t>
            </a:r>
            <a:r>
              <a:rPr dirty="0" sz="2400" spc="-5">
                <a:solidFill>
                  <a:srgbClr val="0000FF"/>
                </a:solidFill>
                <a:latin typeface="Tahoma"/>
                <a:cs typeface="Tahoma"/>
              </a:rPr>
              <a:t>log</a:t>
            </a:r>
            <a:r>
              <a:rPr dirty="0" sz="2400" spc="-5">
                <a:latin typeface="Tahoma"/>
                <a:cs typeface="Tahoma"/>
              </a:rPr>
              <a:t>: An online journal in which pages </a:t>
            </a:r>
            <a:r>
              <a:rPr dirty="0" sz="2400" spc="-10">
                <a:latin typeface="Tahoma"/>
                <a:cs typeface="Tahoma"/>
              </a:rPr>
              <a:t>are </a:t>
            </a:r>
            <a:r>
              <a:rPr dirty="0" sz="2400" spc="-5">
                <a:latin typeface="Tahoma"/>
                <a:cs typeface="Tahoma"/>
              </a:rPr>
              <a:t>usually  </a:t>
            </a:r>
            <a:r>
              <a:rPr dirty="0" sz="2400" spc="-10">
                <a:latin typeface="Tahoma"/>
                <a:cs typeface="Tahoma"/>
              </a:rPr>
              <a:t>displayed </a:t>
            </a:r>
            <a:r>
              <a:rPr dirty="0" sz="2400" spc="-5">
                <a:latin typeface="Tahoma"/>
                <a:cs typeface="Tahoma"/>
              </a:rPr>
              <a:t>in </a:t>
            </a:r>
            <a:r>
              <a:rPr dirty="0" sz="2400" spc="-10">
                <a:latin typeface="Tahoma"/>
                <a:cs typeface="Tahoma"/>
              </a:rPr>
              <a:t>reverse </a:t>
            </a:r>
            <a:r>
              <a:rPr dirty="0" sz="2400" spc="-5">
                <a:latin typeface="Tahoma"/>
                <a:cs typeface="Tahoma"/>
              </a:rPr>
              <a:t>chronological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order.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Tahoma"/>
                <a:cs typeface="Tahoma"/>
              </a:rPr>
              <a:t>Wordpress, </a:t>
            </a:r>
            <a:r>
              <a:rPr dirty="0" sz="2000" spc="-5">
                <a:latin typeface="Tahoma"/>
                <a:cs typeface="Tahoma"/>
              </a:rPr>
              <a:t>blogspot,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LiveJournal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solidFill>
                  <a:srgbClr val="0000FF"/>
                </a:solidFill>
                <a:latin typeface="Tahoma"/>
                <a:cs typeface="Tahoma"/>
              </a:rPr>
              <a:t>Forum</a:t>
            </a:r>
            <a:r>
              <a:rPr dirty="0" sz="2400" spc="-15">
                <a:latin typeface="Tahoma"/>
                <a:cs typeface="Tahoma"/>
              </a:rPr>
              <a:t>: </a:t>
            </a:r>
            <a:r>
              <a:rPr dirty="0" sz="2400" spc="-5">
                <a:latin typeface="Tahoma"/>
                <a:cs typeface="Tahoma"/>
              </a:rPr>
              <a:t>Share knowledge, suggest, post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opinion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5">
                <a:latin typeface="Tahoma"/>
                <a:cs typeface="Tahoma"/>
              </a:rPr>
              <a:t>Yahoo! </a:t>
            </a:r>
            <a:r>
              <a:rPr dirty="0" sz="2000" spc="-5">
                <a:latin typeface="Tahoma"/>
                <a:cs typeface="Tahoma"/>
              </a:rPr>
              <a:t>Answers,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Epinions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00FF"/>
                </a:solidFill>
                <a:latin typeface="Tahoma"/>
                <a:cs typeface="Tahoma"/>
              </a:rPr>
              <a:t>Media Sharing</a:t>
            </a:r>
            <a:r>
              <a:rPr dirty="0" sz="2400" spc="-5">
                <a:latin typeface="Tahoma"/>
                <a:cs typeface="Tahoma"/>
              </a:rPr>
              <a:t>: Allow users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post photos,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videos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45">
                <a:latin typeface="Tahoma"/>
                <a:cs typeface="Tahoma"/>
              </a:rPr>
              <a:t>Flickr, YouTube,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Scribd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00FF"/>
                </a:solidFill>
                <a:latin typeface="Tahoma"/>
                <a:cs typeface="Tahoma"/>
              </a:rPr>
              <a:t>Microblogging</a:t>
            </a:r>
            <a:r>
              <a:rPr dirty="0" sz="2400" spc="-5">
                <a:latin typeface="Tahoma"/>
                <a:cs typeface="Tahoma"/>
              </a:rPr>
              <a:t>: Allow people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share short updates  about people or events and </a:t>
            </a:r>
            <a:r>
              <a:rPr dirty="0" sz="2400">
                <a:latin typeface="Tahoma"/>
                <a:cs typeface="Tahoma"/>
              </a:rPr>
              <a:t>to see </a:t>
            </a:r>
            <a:r>
              <a:rPr dirty="0" sz="2400" spc="-5">
                <a:latin typeface="Tahoma"/>
                <a:cs typeface="Tahoma"/>
              </a:rPr>
              <a:t>updates created by  others.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65">
                <a:latin typeface="Tahoma"/>
                <a:cs typeface="Tahoma"/>
              </a:rPr>
              <a:t>Twitter, </a:t>
            </a:r>
            <a:r>
              <a:rPr dirty="0" sz="2000" spc="-10">
                <a:latin typeface="Tahoma"/>
                <a:cs typeface="Tahoma"/>
              </a:rPr>
              <a:t>FourSquare,</a:t>
            </a:r>
            <a:r>
              <a:rPr dirty="0" sz="2000" spc="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Instagram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40281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Various forms of Social</a:t>
            </a:r>
            <a:r>
              <a:rPr dirty="0" spc="-55"/>
              <a:t> </a:t>
            </a:r>
            <a:r>
              <a:rPr dirty="0" spc="-5"/>
              <a:t>Media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999"/>
            <a:ext cx="8066405" cy="4850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dirty="0" sz="2200" spc="-5">
                <a:solidFill>
                  <a:srgbClr val="0000FF"/>
                </a:solidFill>
                <a:latin typeface="Tahoma"/>
                <a:cs typeface="Tahoma"/>
              </a:rPr>
              <a:t>ocial Networking</a:t>
            </a:r>
            <a:r>
              <a:rPr dirty="0" sz="2200" spc="-5">
                <a:latin typeface="Tahoma"/>
                <a:cs typeface="Tahoma"/>
              </a:rPr>
              <a:t>: </a:t>
            </a:r>
            <a:r>
              <a:rPr dirty="0" sz="2200" spc="-10">
                <a:latin typeface="Tahoma"/>
                <a:cs typeface="Tahoma"/>
              </a:rPr>
              <a:t>Web-based </a:t>
            </a:r>
            <a:r>
              <a:rPr dirty="0" sz="2200" spc="-5">
                <a:latin typeface="Tahoma"/>
                <a:cs typeface="Tahoma"/>
              </a:rPr>
              <a:t>services </a:t>
            </a:r>
            <a:r>
              <a:rPr dirty="0" sz="2200">
                <a:latin typeface="Tahoma"/>
                <a:cs typeface="Tahoma"/>
              </a:rPr>
              <a:t>that allow </a:t>
            </a:r>
            <a:r>
              <a:rPr dirty="0" sz="2200" spc="-5">
                <a:latin typeface="Tahoma"/>
                <a:cs typeface="Tahoma"/>
              </a:rPr>
              <a:t>individual</a:t>
            </a:r>
            <a:r>
              <a:rPr dirty="0" sz="2200" spc="-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latin typeface="Tahoma"/>
                <a:cs typeface="Tahoma"/>
              </a:rPr>
              <a:t>construct </a:t>
            </a:r>
            <a:r>
              <a:rPr dirty="0" sz="1900">
                <a:latin typeface="Tahoma"/>
                <a:cs typeface="Tahoma"/>
              </a:rPr>
              <a:t>a </a:t>
            </a:r>
            <a:r>
              <a:rPr dirty="0" sz="1900" spc="-5">
                <a:latin typeface="Tahoma"/>
                <a:cs typeface="Tahoma"/>
              </a:rPr>
              <a:t>public </a:t>
            </a:r>
            <a:r>
              <a:rPr dirty="0" sz="1900">
                <a:latin typeface="Tahoma"/>
                <a:cs typeface="Tahoma"/>
              </a:rPr>
              <a:t>or </a:t>
            </a:r>
            <a:r>
              <a:rPr dirty="0" sz="1900" spc="-5">
                <a:latin typeface="Tahoma"/>
                <a:cs typeface="Tahoma"/>
              </a:rPr>
              <a:t>semi-public profile within </a:t>
            </a:r>
            <a:r>
              <a:rPr dirty="0" sz="1900">
                <a:latin typeface="Tahoma"/>
                <a:cs typeface="Tahoma"/>
              </a:rPr>
              <a:t>a </a:t>
            </a:r>
            <a:r>
              <a:rPr dirty="0" sz="1900" spc="-5">
                <a:latin typeface="Tahoma"/>
                <a:cs typeface="Tahoma"/>
              </a:rPr>
              <a:t>bounded</a:t>
            </a:r>
            <a:r>
              <a:rPr dirty="0" sz="1900" spc="200">
                <a:latin typeface="Tahoma"/>
                <a:cs typeface="Tahoma"/>
              </a:rPr>
              <a:t> </a:t>
            </a:r>
            <a:r>
              <a:rPr dirty="0" sz="1900" spc="-5">
                <a:latin typeface="Tahoma"/>
                <a:cs typeface="Tahoma"/>
              </a:rPr>
              <a:t>system,</a:t>
            </a:r>
            <a:endParaRPr sz="1900">
              <a:latin typeface="Tahoma"/>
              <a:cs typeface="Tahoma"/>
            </a:endParaRPr>
          </a:p>
          <a:p>
            <a:pPr lvl="1" marL="755650" marR="21590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latin typeface="Tahoma"/>
                <a:cs typeface="Tahoma"/>
              </a:rPr>
              <a:t>articulate </a:t>
            </a:r>
            <a:r>
              <a:rPr dirty="0" sz="1900">
                <a:latin typeface="Tahoma"/>
                <a:cs typeface="Tahoma"/>
              </a:rPr>
              <a:t>a </a:t>
            </a:r>
            <a:r>
              <a:rPr dirty="0" sz="1900" spc="-5">
                <a:latin typeface="Tahoma"/>
                <a:cs typeface="Tahoma"/>
              </a:rPr>
              <a:t>list </a:t>
            </a:r>
            <a:r>
              <a:rPr dirty="0" sz="1900">
                <a:latin typeface="Tahoma"/>
                <a:cs typeface="Tahoma"/>
              </a:rPr>
              <a:t>of </a:t>
            </a:r>
            <a:r>
              <a:rPr dirty="0" sz="1900" spc="-5">
                <a:latin typeface="Tahoma"/>
                <a:cs typeface="Tahoma"/>
              </a:rPr>
              <a:t>other users with whom they share </a:t>
            </a:r>
            <a:r>
              <a:rPr dirty="0" sz="1900">
                <a:latin typeface="Tahoma"/>
                <a:cs typeface="Tahoma"/>
              </a:rPr>
              <a:t>a </a:t>
            </a:r>
            <a:r>
              <a:rPr dirty="0" sz="1900" spc="-5">
                <a:latin typeface="Tahoma"/>
                <a:cs typeface="Tahoma"/>
              </a:rPr>
              <a:t>connection,  and</a:t>
            </a:r>
            <a:endParaRPr sz="1900">
              <a:latin typeface="Tahoma"/>
              <a:cs typeface="Tahoma"/>
            </a:endParaRPr>
          </a:p>
          <a:p>
            <a:pPr lvl="1" marL="755650" marR="72771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latin typeface="Tahoma"/>
                <a:cs typeface="Tahoma"/>
              </a:rPr>
              <a:t>view and </a:t>
            </a:r>
            <a:r>
              <a:rPr dirty="0" sz="1900" spc="-10">
                <a:latin typeface="Tahoma"/>
                <a:cs typeface="Tahoma"/>
              </a:rPr>
              <a:t>traverse </a:t>
            </a:r>
            <a:r>
              <a:rPr dirty="0" sz="1900" spc="-5">
                <a:latin typeface="Tahoma"/>
                <a:cs typeface="Tahoma"/>
              </a:rPr>
              <a:t>their list </a:t>
            </a:r>
            <a:r>
              <a:rPr dirty="0" sz="1900">
                <a:latin typeface="Tahoma"/>
                <a:cs typeface="Tahoma"/>
              </a:rPr>
              <a:t>of </a:t>
            </a:r>
            <a:r>
              <a:rPr dirty="0" sz="1900" spc="-5">
                <a:latin typeface="Tahoma"/>
                <a:cs typeface="Tahoma"/>
              </a:rPr>
              <a:t>connections and those made by  </a:t>
            </a:r>
            <a:r>
              <a:rPr dirty="0" sz="1900">
                <a:latin typeface="Tahoma"/>
                <a:cs typeface="Tahoma"/>
              </a:rPr>
              <a:t>others </a:t>
            </a:r>
            <a:r>
              <a:rPr dirty="0" sz="1900" spc="-5">
                <a:latin typeface="Tahoma"/>
                <a:cs typeface="Tahoma"/>
              </a:rPr>
              <a:t>within the</a:t>
            </a:r>
            <a:r>
              <a:rPr dirty="0" sz="1900" spc="-20">
                <a:latin typeface="Tahoma"/>
                <a:cs typeface="Tahoma"/>
              </a:rPr>
              <a:t> </a:t>
            </a:r>
            <a:r>
              <a:rPr dirty="0" sz="1900" spc="-5">
                <a:latin typeface="Tahoma"/>
                <a:cs typeface="Tahoma"/>
              </a:rPr>
              <a:t>system.</a:t>
            </a:r>
            <a:endParaRPr sz="19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15">
                <a:latin typeface="Tahoma"/>
                <a:cs typeface="Tahoma"/>
              </a:rPr>
              <a:t>Facebook, </a:t>
            </a:r>
            <a:r>
              <a:rPr dirty="0" sz="1900" spc="-5">
                <a:latin typeface="Tahoma"/>
                <a:cs typeface="Tahoma"/>
              </a:rPr>
              <a:t>LinkedIn,</a:t>
            </a:r>
            <a:r>
              <a:rPr dirty="0" sz="1900">
                <a:latin typeface="Tahoma"/>
                <a:cs typeface="Tahoma"/>
              </a:rPr>
              <a:t> </a:t>
            </a:r>
            <a:r>
              <a:rPr dirty="0" sz="1900" spc="-5">
                <a:latin typeface="Tahoma"/>
                <a:cs typeface="Tahoma"/>
              </a:rPr>
              <a:t>Orkut</a:t>
            </a:r>
            <a:endParaRPr sz="1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marR="3175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0000FF"/>
                </a:solidFill>
                <a:latin typeface="Tahoma"/>
                <a:cs typeface="Tahoma"/>
              </a:rPr>
              <a:t>Social Bookmarking</a:t>
            </a:r>
            <a:r>
              <a:rPr dirty="0" sz="2200" spc="-5">
                <a:latin typeface="Tahoma"/>
                <a:cs typeface="Tahoma"/>
              </a:rPr>
              <a:t>: </a:t>
            </a:r>
            <a:r>
              <a:rPr dirty="0" sz="2200">
                <a:latin typeface="Tahoma"/>
                <a:cs typeface="Tahoma"/>
              </a:rPr>
              <a:t>Allow </a:t>
            </a:r>
            <a:r>
              <a:rPr dirty="0" sz="2200" spc="-5">
                <a:latin typeface="Tahoma"/>
                <a:cs typeface="Tahoma"/>
              </a:rPr>
              <a:t>users </a:t>
            </a:r>
            <a:r>
              <a:rPr dirty="0" sz="2200">
                <a:latin typeface="Tahoma"/>
                <a:cs typeface="Tahoma"/>
              </a:rPr>
              <a:t>to </a:t>
            </a:r>
            <a:r>
              <a:rPr dirty="0" sz="2200" spc="-5">
                <a:latin typeface="Tahoma"/>
                <a:cs typeface="Tahoma"/>
              </a:rPr>
              <a:t>organize </a:t>
            </a:r>
            <a:r>
              <a:rPr dirty="0" sz="2200">
                <a:latin typeface="Tahoma"/>
                <a:cs typeface="Tahoma"/>
              </a:rPr>
              <a:t>and </a:t>
            </a:r>
            <a:r>
              <a:rPr dirty="0" sz="2200" spc="-5">
                <a:latin typeface="Tahoma"/>
                <a:cs typeface="Tahoma"/>
              </a:rPr>
              <a:t>share </a:t>
            </a:r>
            <a:r>
              <a:rPr dirty="0" sz="2200">
                <a:latin typeface="Tahoma"/>
                <a:cs typeface="Tahoma"/>
              </a:rPr>
              <a:t>links  to</a:t>
            </a:r>
            <a:r>
              <a:rPr dirty="0" sz="2200" spc="-60">
                <a:latin typeface="Tahoma"/>
                <a:cs typeface="Tahoma"/>
              </a:rPr>
              <a:t> </a:t>
            </a:r>
            <a:r>
              <a:rPr dirty="0" sz="2200" spc="-5">
                <a:latin typeface="Tahoma"/>
                <a:cs typeface="Tahoma"/>
              </a:rPr>
              <a:t>websites.</a:t>
            </a:r>
            <a:endParaRPr sz="22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latin typeface="Tahoma"/>
                <a:cs typeface="Tahoma"/>
              </a:rPr>
              <a:t>Del.icio.us,</a:t>
            </a:r>
            <a:r>
              <a:rPr dirty="0" sz="1900" spc="-65">
                <a:latin typeface="Tahoma"/>
                <a:cs typeface="Tahoma"/>
              </a:rPr>
              <a:t> </a:t>
            </a:r>
            <a:r>
              <a:rPr dirty="0" sz="1900" spc="-5">
                <a:latin typeface="Tahoma"/>
                <a:cs typeface="Tahoma"/>
              </a:rPr>
              <a:t>Diigo</a:t>
            </a:r>
            <a:endParaRPr sz="1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marR="7366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0000FF"/>
                </a:solidFill>
                <a:latin typeface="Tahoma"/>
                <a:cs typeface="Tahoma"/>
              </a:rPr>
              <a:t>Wikis</a:t>
            </a:r>
            <a:r>
              <a:rPr dirty="0" sz="2200">
                <a:latin typeface="Tahoma"/>
                <a:cs typeface="Tahoma"/>
              </a:rPr>
              <a:t>: A </a:t>
            </a:r>
            <a:r>
              <a:rPr dirty="0" sz="2200" spc="-5">
                <a:latin typeface="Tahoma"/>
                <a:cs typeface="Tahoma"/>
              </a:rPr>
              <a:t>collective website where </a:t>
            </a:r>
            <a:r>
              <a:rPr dirty="0" sz="2200" spc="-10">
                <a:latin typeface="Tahoma"/>
                <a:cs typeface="Tahoma"/>
              </a:rPr>
              <a:t>any </a:t>
            </a:r>
            <a:r>
              <a:rPr dirty="0" sz="2200" spc="-5">
                <a:latin typeface="Tahoma"/>
                <a:cs typeface="Tahoma"/>
              </a:rPr>
              <a:t>participant </a:t>
            </a:r>
            <a:r>
              <a:rPr dirty="0" sz="2200">
                <a:latin typeface="Tahoma"/>
                <a:cs typeface="Tahoma"/>
              </a:rPr>
              <a:t>is </a:t>
            </a:r>
            <a:r>
              <a:rPr dirty="0" sz="2200" spc="-5">
                <a:latin typeface="Tahoma"/>
                <a:cs typeface="Tahoma"/>
              </a:rPr>
              <a:t>allowed </a:t>
            </a:r>
            <a:r>
              <a:rPr dirty="0" sz="2200">
                <a:latin typeface="Tahoma"/>
                <a:cs typeface="Tahoma"/>
              </a:rPr>
              <a:t>to  modified </a:t>
            </a:r>
            <a:r>
              <a:rPr dirty="0" sz="2200" spc="-5">
                <a:latin typeface="Tahoma"/>
                <a:cs typeface="Tahoma"/>
              </a:rPr>
              <a:t>or create </a:t>
            </a:r>
            <a:r>
              <a:rPr dirty="0" sz="2200">
                <a:latin typeface="Tahoma"/>
                <a:cs typeface="Tahoma"/>
              </a:rPr>
              <a:t>a page via </a:t>
            </a:r>
            <a:r>
              <a:rPr dirty="0" sz="2200" spc="-5">
                <a:latin typeface="Tahoma"/>
                <a:cs typeface="Tahoma"/>
              </a:rPr>
              <a:t>her web</a:t>
            </a:r>
            <a:r>
              <a:rPr dirty="0" sz="2200" spc="-105">
                <a:latin typeface="Tahoma"/>
                <a:cs typeface="Tahoma"/>
              </a:rPr>
              <a:t> </a:t>
            </a:r>
            <a:r>
              <a:rPr dirty="0" sz="2200" spc="-40">
                <a:latin typeface="Tahoma"/>
                <a:cs typeface="Tahoma"/>
              </a:rPr>
              <a:t>browser.</a:t>
            </a:r>
            <a:endParaRPr sz="22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latin typeface="Tahoma"/>
                <a:cs typeface="Tahoma"/>
              </a:rPr>
              <a:t>Wikipedia, Scholarpedia,</a:t>
            </a:r>
            <a:r>
              <a:rPr dirty="0" sz="1900" spc="45">
                <a:latin typeface="Tahoma"/>
                <a:cs typeface="Tahoma"/>
              </a:rPr>
              <a:t> </a:t>
            </a:r>
            <a:r>
              <a:rPr dirty="0" sz="1900" spc="-5">
                <a:latin typeface="Tahoma"/>
                <a:cs typeface="Tahoma"/>
              </a:rPr>
              <a:t>AskDrWiki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74192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780" y="253745"/>
            <a:ext cx="908303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74864" y="253745"/>
            <a:ext cx="824483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Various forms of Social Media</a:t>
            </a:r>
            <a:r>
              <a:rPr dirty="0" spc="-65"/>
              <a:t> </a:t>
            </a:r>
            <a:r>
              <a:rPr dirty="0" spc="-5"/>
              <a:t>(2)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0360" y="74489"/>
            <a:ext cx="6286538" cy="6292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77" y="1054608"/>
            <a:ext cx="489955" cy="465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3326" y="1020317"/>
            <a:ext cx="1895856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29761" y="1020317"/>
            <a:ext cx="1736598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4421505" cy="300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33CC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33CC"/>
                </a:solidFill>
                <a:latin typeface="Tahoma"/>
                <a:cs typeface="Tahoma"/>
              </a:rPr>
              <a:t>C</a:t>
            </a:r>
            <a:r>
              <a:rPr dirty="0" sz="2400" spc="-5">
                <a:solidFill>
                  <a:srgbClr val="0033CC"/>
                </a:solidFill>
                <a:latin typeface="Tahoma"/>
                <a:cs typeface="Tahoma"/>
              </a:rPr>
              <a:t>onsumers </a:t>
            </a:r>
            <a:r>
              <a:rPr dirty="0" sz="2400" spc="-5">
                <a:latin typeface="Tahoma"/>
                <a:cs typeface="Tahoma"/>
              </a:rPr>
              <a:t>become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600"/>
                </a:solidFill>
                <a:latin typeface="Tahoma"/>
                <a:cs typeface="Tahoma"/>
              </a:rPr>
              <a:t>Producers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Rich User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Interaction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User-Generated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Contents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Collaborative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Environment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Collective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Wisdom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Long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Tail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7635989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Characteristics of Social</a:t>
            </a:r>
            <a:r>
              <a:rPr dirty="0" spc="-50"/>
              <a:t> </a:t>
            </a:r>
            <a:r>
              <a:rPr dirty="0" spc="-5"/>
              <a:t>Media</a:t>
            </a:r>
          </a:p>
        </p:txBody>
      </p:sp>
      <p:sp>
        <p:nvSpPr>
          <p:cNvPr id="8" name="object 8"/>
          <p:cNvSpPr/>
          <p:nvPr/>
        </p:nvSpPr>
        <p:spPr>
          <a:xfrm>
            <a:off x="500633" y="5072634"/>
            <a:ext cx="3028186" cy="925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1123" y="5032249"/>
            <a:ext cx="2806445" cy="65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1123" y="5929134"/>
            <a:ext cx="2806445" cy="91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6687" y="5098338"/>
            <a:ext cx="2932845" cy="830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6684" y="5098338"/>
            <a:ext cx="2933065" cy="831215"/>
          </a:xfrm>
          <a:prstGeom prst="rect">
            <a:avLst/>
          </a:prstGeom>
          <a:ln w="12699">
            <a:solidFill>
              <a:srgbClr val="497DBA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400" spc="-15">
                <a:latin typeface="Calibri"/>
                <a:cs typeface="Calibri"/>
              </a:rPr>
              <a:t>Broadcast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Media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35" b="1">
                <a:solidFill>
                  <a:srgbClr val="FF0000"/>
                </a:solidFill>
                <a:latin typeface="Calibri"/>
                <a:cs typeface="Calibri"/>
              </a:rPr>
              <a:t>Filter,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then</a:t>
            </a:r>
            <a:r>
              <a:rPr dirty="0" sz="2400" spc="-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Publish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77078" y="5072634"/>
            <a:ext cx="3044189" cy="925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5282" y="5032249"/>
            <a:ext cx="2827782" cy="65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85282" y="5929134"/>
            <a:ext cx="2827782" cy="91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22683" y="5098338"/>
            <a:ext cx="2949841" cy="830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622683" y="5098338"/>
            <a:ext cx="2950210" cy="83121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400" spc="-5">
                <a:latin typeface="Calibri"/>
                <a:cs typeface="Calibri"/>
              </a:rPr>
              <a:t>Social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Media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Publish, then</a:t>
            </a:r>
            <a:r>
              <a:rPr dirty="0" sz="2400" spc="-6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03383" y="5410873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638300" y="0"/>
                </a:moveTo>
                <a:lnTo>
                  <a:pt x="16383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1638300" y="171450"/>
                </a:lnTo>
                <a:lnTo>
                  <a:pt x="1638300" y="228600"/>
                </a:lnTo>
                <a:lnTo>
                  <a:pt x="1752600" y="114300"/>
                </a:lnTo>
                <a:lnTo>
                  <a:pt x="16383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03383" y="5410873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57150"/>
                </a:moveTo>
                <a:lnTo>
                  <a:pt x="1638300" y="57150"/>
                </a:lnTo>
                <a:lnTo>
                  <a:pt x="1638300" y="0"/>
                </a:lnTo>
                <a:lnTo>
                  <a:pt x="1752600" y="114300"/>
                </a:lnTo>
                <a:lnTo>
                  <a:pt x="1638300" y="228600"/>
                </a:lnTo>
                <a:lnTo>
                  <a:pt x="16383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79642" y="1506283"/>
            <a:ext cx="2633217" cy="35242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9855" y="3862501"/>
            <a:ext cx="924443" cy="11405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2447" y="3933521"/>
            <a:ext cx="1033205" cy="1133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50417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Networks </a:t>
            </a:r>
            <a:r>
              <a:rPr dirty="0"/>
              <a:t>&amp; </a:t>
            </a:r>
            <a:r>
              <a:rPr dirty="0" spc="-5"/>
              <a:t>Complex</a:t>
            </a:r>
            <a:r>
              <a:rPr dirty="0" spc="-60"/>
              <a:t> </a:t>
            </a:r>
            <a:r>
              <a:rPr dirty="0" spc="-5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115745"/>
            <a:ext cx="7817484" cy="4056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Complex systems are around</a:t>
            </a:r>
            <a:r>
              <a:rPr dirty="0" sz="2400" spc="-6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us: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12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Society </a:t>
            </a:r>
            <a:r>
              <a:rPr dirty="0" sz="2000" spc="-5">
                <a:latin typeface="Tahoma"/>
                <a:cs typeface="Tahoma"/>
              </a:rPr>
              <a:t>is a collection of </a:t>
            </a:r>
            <a:r>
              <a:rPr dirty="0" sz="2000" spc="-10">
                <a:latin typeface="Tahoma"/>
                <a:cs typeface="Tahoma"/>
              </a:rPr>
              <a:t>seven </a:t>
            </a:r>
            <a:r>
              <a:rPr dirty="0" sz="2000" spc="-5">
                <a:latin typeface="Tahoma"/>
                <a:cs typeface="Tahoma"/>
              </a:rPr>
              <a:t>billion</a:t>
            </a:r>
            <a:r>
              <a:rPr dirty="0" sz="2000" spc="1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individuals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12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Communication systems </a:t>
            </a:r>
            <a:r>
              <a:rPr dirty="0" sz="2000" spc="-5">
                <a:latin typeface="Tahoma"/>
                <a:cs typeface="Tahoma"/>
              </a:rPr>
              <a:t>link electronic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devices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12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Information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knowledge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 spc="-10">
                <a:latin typeface="Tahoma"/>
                <a:cs typeface="Tahoma"/>
              </a:rPr>
              <a:t>organized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linked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12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Interactions between </a:t>
            </a:r>
            <a:r>
              <a:rPr dirty="0" sz="2000" spc="-5">
                <a:latin typeface="Tahoma"/>
                <a:cs typeface="Tahoma"/>
              </a:rPr>
              <a:t>thousands of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genes </a:t>
            </a:r>
            <a:r>
              <a:rPr dirty="0" sz="2000" spc="-5">
                <a:latin typeface="Tahoma"/>
                <a:cs typeface="Tahoma"/>
              </a:rPr>
              <a:t>regulate</a:t>
            </a:r>
            <a:r>
              <a:rPr dirty="0" sz="2000" spc="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life</a:t>
            </a:r>
            <a:endParaRPr sz="20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12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Our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thoughts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hidden in the connections </a:t>
            </a:r>
            <a:r>
              <a:rPr dirty="0" sz="2000" spc="-10">
                <a:latin typeface="Tahoma"/>
                <a:cs typeface="Tahoma"/>
              </a:rPr>
              <a:t>between </a:t>
            </a:r>
            <a:r>
              <a:rPr dirty="0" sz="2000" spc="-5">
                <a:latin typeface="Tahoma"/>
                <a:cs typeface="Tahoma"/>
              </a:rPr>
              <a:t>billions of  neurons in or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brain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993140">
              <a:lnSpc>
                <a:spcPct val="100000"/>
              </a:lnSpc>
            </a:pPr>
            <a:r>
              <a:rPr dirty="0" sz="2800" spc="-10" b="1">
                <a:solidFill>
                  <a:srgbClr val="00AF50"/>
                </a:solidFill>
                <a:latin typeface="Calibri"/>
                <a:cs typeface="Calibri"/>
              </a:rPr>
              <a:t>What </a:t>
            </a:r>
            <a:r>
              <a:rPr dirty="0" sz="2800" b="1">
                <a:solidFill>
                  <a:srgbClr val="00AF50"/>
                </a:solidFill>
                <a:latin typeface="Calibri"/>
                <a:cs typeface="Calibri"/>
              </a:rPr>
              <a:t>do these </a:t>
            </a:r>
            <a:r>
              <a:rPr dirty="0" sz="2800" spc="-20" b="1">
                <a:solidFill>
                  <a:srgbClr val="00AF50"/>
                </a:solidFill>
                <a:latin typeface="Calibri"/>
                <a:cs typeface="Calibri"/>
              </a:rPr>
              <a:t>systems have </a:t>
            </a:r>
            <a:r>
              <a:rPr dirty="0" sz="2800" b="1">
                <a:solidFill>
                  <a:srgbClr val="00AF50"/>
                </a:solidFill>
                <a:latin typeface="Calibri"/>
                <a:cs typeface="Calibri"/>
              </a:rPr>
              <a:t>in</a:t>
            </a:r>
            <a:r>
              <a:rPr dirty="0" sz="2800" spc="-35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0AF50"/>
                </a:solidFill>
                <a:latin typeface="Calibri"/>
                <a:cs typeface="Calibri"/>
              </a:rPr>
              <a:t>common?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1" y="253745"/>
            <a:ext cx="146685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08711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06067" y="253745"/>
            <a:ext cx="132969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18538" y="253745"/>
            <a:ext cx="6488429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Top-20 Traffic Websites </a:t>
            </a:r>
            <a:r>
              <a:rPr dirty="0"/>
              <a:t>in</a:t>
            </a:r>
            <a:r>
              <a:rPr dirty="0" spc="-80"/>
              <a:t> </a:t>
            </a:r>
            <a:r>
              <a:rPr dirty="0" spc="-5"/>
              <a:t>Global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289" y="5885577"/>
            <a:ext cx="4512310" cy="362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10">
                <a:latin typeface="Calibri"/>
                <a:cs typeface="Calibri"/>
              </a:rPr>
              <a:t>Most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websites are </a:t>
            </a:r>
            <a:r>
              <a:rPr dirty="0" sz="2200" spc="-5">
                <a:latin typeface="Calibri"/>
                <a:cs typeface="Calibri"/>
              </a:rPr>
              <a:t>social media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sites.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07998" y="1208074"/>
          <a:ext cx="7663180" cy="458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36"/>
                <a:gridCol w="3110090"/>
                <a:gridCol w="659066"/>
                <a:gridCol w="3162871"/>
              </a:tblGrid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Google.com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Google.co.in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5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Facebook.com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Live.com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4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YouTube.com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Sina.com.cn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Yahoo.com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2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Weibo.com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Baidu.com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5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LinkedIn.com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5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Amazon.com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25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Tmall.com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5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Wikipedia.org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2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Yahoo.co.jp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45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Twitter.com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1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Blogspot.com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25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Taobao.com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400" spc="-35">
                          <a:solidFill>
                            <a:srgbClr val="6699FF"/>
                          </a:solidFill>
                          <a:latin typeface="Calibri"/>
                          <a:cs typeface="Calibri"/>
                        </a:rPr>
                        <a:t>Ebay.com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  <a:tr h="457197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1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Qq.com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2400" spc="-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Hao123.com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9BBA58"/>
                      </a:solidFill>
                      <a:prstDash val="solid"/>
                    </a:lnL>
                    <a:lnR w="12700">
                      <a:solidFill>
                        <a:srgbClr val="9BBA58"/>
                      </a:solidFill>
                      <a:prstDash val="solid"/>
                    </a:lnR>
                    <a:lnT w="12700">
                      <a:solidFill>
                        <a:srgbClr val="9BBA58"/>
                      </a:solidFill>
                      <a:prstDash val="solid"/>
                    </a:lnT>
                    <a:lnB w="12700">
                      <a:solidFill>
                        <a:srgbClr val="9BBA5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914477" y="5791427"/>
            <a:ext cx="1482090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latin typeface="Calibri"/>
                <a:cs typeface="Calibri"/>
              </a:rPr>
              <a:t>From Alexa, January</a:t>
            </a:r>
            <a:r>
              <a:rPr dirty="0" sz="1100" spc="-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088" y="407669"/>
            <a:ext cx="3996677" cy="593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33621" y="407669"/>
            <a:ext cx="1289303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36770" y="407669"/>
            <a:ext cx="680465" cy="593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31079" y="407669"/>
            <a:ext cx="593598" cy="593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38521" y="407669"/>
            <a:ext cx="680465" cy="593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36464" y="407669"/>
            <a:ext cx="1091184" cy="593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41491" y="407669"/>
            <a:ext cx="2429256" cy="593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2173" rIns="0" bIns="0" rtlCol="0" vert="horz">
            <a:spAutoFit/>
          </a:bodyPr>
          <a:lstStyle/>
          <a:p>
            <a:pPr marL="165735">
              <a:lnSpc>
                <a:spcPct val="100000"/>
              </a:lnSpc>
            </a:pPr>
            <a:r>
              <a:rPr dirty="0" sz="2800" spc="-5"/>
              <a:t>Search the phrases </a:t>
            </a:r>
            <a:r>
              <a:rPr dirty="0" sz="2800" spc="-35" b="0">
                <a:solidFill>
                  <a:srgbClr val="0033CC"/>
                </a:solidFill>
                <a:latin typeface="Tahoma"/>
                <a:cs typeface="Tahoma"/>
              </a:rPr>
              <a:t>Web </a:t>
            </a:r>
            <a:r>
              <a:rPr dirty="0" sz="2800" spc="-5" b="0">
                <a:solidFill>
                  <a:srgbClr val="0033CC"/>
                </a:solidFill>
                <a:latin typeface="Tahoma"/>
                <a:cs typeface="Tahoma"/>
              </a:rPr>
              <a:t>2.0 </a:t>
            </a:r>
            <a:r>
              <a:rPr dirty="0" sz="2800" spc="-5"/>
              <a:t>vs. </a:t>
            </a:r>
            <a:r>
              <a:rPr dirty="0" sz="2800" b="0">
                <a:solidFill>
                  <a:srgbClr val="FF0000"/>
                </a:solidFill>
                <a:latin typeface="Tahoma"/>
                <a:cs typeface="Tahoma"/>
              </a:rPr>
              <a:t>Social</a:t>
            </a:r>
            <a:r>
              <a:rPr dirty="0" sz="2800" spc="-75" b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FF0000"/>
                </a:solidFill>
                <a:latin typeface="Tahoma"/>
                <a:cs typeface="Tahoma"/>
              </a:rPr>
              <a:t>Media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1505" y="1167383"/>
            <a:ext cx="6438900" cy="30975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6819" y="1362519"/>
            <a:ext cx="6055741" cy="2714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5940" y="4116514"/>
            <a:ext cx="7657465" cy="906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2324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From</a:t>
            </a:r>
            <a:r>
              <a:rPr dirty="0" sz="1200" spc="-65">
                <a:latin typeface="Calibri"/>
                <a:cs typeface="Calibri"/>
              </a:rPr>
              <a:t> </a:t>
            </a:r>
            <a:r>
              <a:rPr dirty="0" sz="1200" spc="-10" u="sng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kang</a:t>
            </a:r>
            <a:r>
              <a:rPr dirty="0" sz="1200" spc="-10" u="sng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74</a:t>
            </a:r>
            <a:r>
              <a:rPr dirty="0" sz="1200" spc="-10" u="sng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.wordpress.com</a:t>
            </a:r>
            <a:endParaRPr sz="1200">
              <a:latin typeface="Calibri"/>
              <a:cs typeface="Calibri"/>
            </a:endParaRPr>
          </a:p>
          <a:p>
            <a:pPr marL="354965" marR="5080" indent="-3422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The </a:t>
            </a:r>
            <a:r>
              <a:rPr dirty="0" sz="2000" spc="-10">
                <a:latin typeface="Tahoma"/>
                <a:cs typeface="Tahoma"/>
              </a:rPr>
              <a:t>above </a:t>
            </a:r>
            <a:r>
              <a:rPr dirty="0" sz="2000" spc="-15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which clearly shows that “in 2009, Social media  </a:t>
            </a:r>
            <a:r>
              <a:rPr dirty="0" sz="2000" spc="-10">
                <a:latin typeface="Tahoma"/>
                <a:cs typeface="Tahoma"/>
              </a:rPr>
              <a:t>(red) </a:t>
            </a:r>
            <a:r>
              <a:rPr dirty="0" sz="2000" spc="-5">
                <a:latin typeface="Tahoma"/>
                <a:cs typeface="Tahoma"/>
              </a:rPr>
              <a:t>is starting to </a:t>
            </a:r>
            <a:r>
              <a:rPr dirty="0" sz="2000" spc="-10">
                <a:latin typeface="Tahoma"/>
                <a:cs typeface="Tahoma"/>
              </a:rPr>
              <a:t>overtake </a:t>
            </a:r>
            <a:r>
              <a:rPr dirty="0" sz="2000" spc="-30">
                <a:latin typeface="Tahoma"/>
                <a:cs typeface="Tahoma"/>
              </a:rPr>
              <a:t>Web </a:t>
            </a:r>
            <a:r>
              <a:rPr dirty="0" sz="2000" spc="-5">
                <a:latin typeface="Tahoma"/>
                <a:cs typeface="Tahoma"/>
              </a:rPr>
              <a:t>2.0 (blue)</a:t>
            </a:r>
            <a:r>
              <a:rPr dirty="0" sz="2000" spc="9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worldwide”.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99210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Users</a:t>
            </a:r>
            <a:r>
              <a:rPr dirty="0" spc="-80"/>
              <a:t> </a:t>
            </a:r>
            <a:r>
              <a:rPr dirty="0" spc="-5"/>
              <a:t>Timeline</a:t>
            </a:r>
          </a:p>
        </p:txBody>
      </p:sp>
      <p:sp>
        <p:nvSpPr>
          <p:cNvPr id="4" name="object 4"/>
          <p:cNvSpPr/>
          <p:nvPr/>
        </p:nvSpPr>
        <p:spPr>
          <a:xfrm>
            <a:off x="748283" y="881633"/>
            <a:ext cx="7650480" cy="5307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975" y="1076308"/>
            <a:ext cx="7267575" cy="492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65052" y="6033787"/>
            <a:ext cx="3805554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Source: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  <a:hlinkClick r:id="rId5"/>
              </a:rPr>
              <a:t>http://www.searchenginejournal.com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695704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Social Media Visitor</a:t>
            </a:r>
            <a:r>
              <a:rPr dirty="0" spc="-65"/>
              <a:t> </a:t>
            </a:r>
            <a:r>
              <a:rPr dirty="0" spc="-5"/>
              <a:t>Growth</a:t>
            </a:r>
          </a:p>
        </p:txBody>
      </p:sp>
      <p:sp>
        <p:nvSpPr>
          <p:cNvPr id="4" name="object 4"/>
          <p:cNvSpPr/>
          <p:nvPr/>
        </p:nvSpPr>
        <p:spPr>
          <a:xfrm>
            <a:off x="595883" y="881633"/>
            <a:ext cx="5313426" cy="566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9016" y="1074775"/>
            <a:ext cx="4930961" cy="5286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93752" y="5533721"/>
            <a:ext cx="3143250" cy="510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Source:  </a:t>
            </a:r>
            <a:r>
              <a:rPr dirty="0" sz="1600" spc="-10">
                <a:latin typeface="Calibri"/>
                <a:cs typeface="Calibri"/>
                <a:hlinkClick r:id="rId5"/>
              </a:rPr>
              <a:t>http://www.searchenginejournal.com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15848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32938" y="253745"/>
            <a:ext cx="3093719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Facebook’s</a:t>
            </a:r>
            <a:r>
              <a:rPr dirty="0" spc="-65"/>
              <a:t> </a:t>
            </a:r>
            <a:r>
              <a:rPr dirty="0" spc="-5"/>
              <a:t>Population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93752" y="5533721"/>
            <a:ext cx="3143250" cy="510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Source:  </a:t>
            </a:r>
            <a:r>
              <a:rPr dirty="0" sz="1600" spc="-10">
                <a:latin typeface="Calibri"/>
                <a:cs typeface="Calibri"/>
                <a:hlinkClick r:id="rId4"/>
              </a:rPr>
              <a:t>http://www.searchenginejournal.com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512" y="881633"/>
            <a:ext cx="5100828" cy="5669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0311" y="1074634"/>
            <a:ext cx="4718227" cy="5286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59155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World of Social</a:t>
            </a:r>
            <a:r>
              <a:rPr dirty="0" spc="-55"/>
              <a:t> </a:t>
            </a:r>
            <a:r>
              <a:rPr dirty="0" spc="-5"/>
              <a:t>Media</a:t>
            </a:r>
          </a:p>
        </p:txBody>
      </p:sp>
      <p:sp>
        <p:nvSpPr>
          <p:cNvPr id="4" name="object 4"/>
          <p:cNvSpPr/>
          <p:nvPr/>
        </p:nvSpPr>
        <p:spPr>
          <a:xfrm>
            <a:off x="753618" y="1014983"/>
            <a:ext cx="7639811" cy="4831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7737" y="1209675"/>
            <a:ext cx="7258050" cy="4448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65052" y="5676597"/>
            <a:ext cx="3805554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Source: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  <a:hlinkClick r:id="rId5"/>
              </a:rPr>
              <a:t>http://www.searchenginejournal.com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211226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54123" y="253745"/>
            <a:ext cx="3685781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Social Media</a:t>
            </a:r>
            <a:r>
              <a:rPr dirty="0" spc="-105"/>
              <a:t> </a:t>
            </a:r>
            <a:r>
              <a:rPr dirty="0" spc="-5"/>
              <a:t>Mining</a:t>
            </a:r>
          </a:p>
        </p:txBody>
      </p:sp>
      <p:sp>
        <p:nvSpPr>
          <p:cNvPr id="5" name="object 5"/>
          <p:cNvSpPr/>
          <p:nvPr/>
        </p:nvSpPr>
        <p:spPr>
          <a:xfrm>
            <a:off x="67056" y="953261"/>
            <a:ext cx="8983967" cy="4592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6895" y="1142987"/>
            <a:ext cx="8610582" cy="4219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683360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Social Media Mining</a:t>
            </a:r>
            <a:r>
              <a:rPr dirty="0" spc="-105"/>
              <a:t> </a:t>
            </a:r>
            <a:r>
              <a:rPr dirty="0" spc="-5"/>
              <a:t>(SMM)</a:t>
            </a:r>
          </a:p>
        </p:txBody>
      </p:sp>
      <p:sp>
        <p:nvSpPr>
          <p:cNvPr id="4" name="object 4"/>
          <p:cNvSpPr/>
          <p:nvPr/>
        </p:nvSpPr>
        <p:spPr>
          <a:xfrm>
            <a:off x="5705094" y="2210561"/>
            <a:ext cx="3107436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4680" y="2820161"/>
            <a:ext cx="2394204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3414" y="1727695"/>
            <a:ext cx="7577455" cy="186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</a:pPr>
            <a:r>
              <a:rPr dirty="0" sz="4000" spc="40">
                <a:latin typeface="Calibri"/>
                <a:cs typeface="Calibri"/>
              </a:rPr>
              <a:t>“The </a:t>
            </a:r>
            <a:r>
              <a:rPr dirty="0" sz="4000" spc="-10">
                <a:latin typeface="Calibri"/>
                <a:cs typeface="Calibri"/>
              </a:rPr>
              <a:t>process </a:t>
            </a:r>
            <a:r>
              <a:rPr dirty="0" sz="4000">
                <a:latin typeface="Calibri"/>
                <a:cs typeface="Calibri"/>
              </a:rPr>
              <a:t>of </a:t>
            </a:r>
            <a:r>
              <a:rPr dirty="0" sz="4000" spc="-10">
                <a:solidFill>
                  <a:srgbClr val="006FC0"/>
                </a:solidFill>
                <a:latin typeface="Calibri"/>
                <a:cs typeface="Calibri"/>
              </a:rPr>
              <a:t>representing</a:t>
            </a:r>
            <a:r>
              <a:rPr dirty="0" sz="4000" spc="-10">
                <a:latin typeface="Calibri"/>
                <a:cs typeface="Calibri"/>
              </a:rPr>
              <a:t>,  </a:t>
            </a:r>
            <a:r>
              <a:rPr dirty="0" sz="4000" spc="-5">
                <a:solidFill>
                  <a:srgbClr val="006FC0"/>
                </a:solidFill>
                <a:latin typeface="Calibri"/>
                <a:cs typeface="Calibri"/>
              </a:rPr>
              <a:t>analyzing</a:t>
            </a:r>
            <a:r>
              <a:rPr dirty="0" sz="4000" spc="-5">
                <a:latin typeface="Calibri"/>
                <a:cs typeface="Calibri"/>
              </a:rPr>
              <a:t>, and </a:t>
            </a:r>
            <a:r>
              <a:rPr dirty="0" sz="4000" spc="-15">
                <a:solidFill>
                  <a:srgbClr val="006FC0"/>
                </a:solidFill>
                <a:latin typeface="Calibri"/>
                <a:cs typeface="Calibri"/>
              </a:rPr>
              <a:t>extracting</a:t>
            </a:r>
            <a:r>
              <a:rPr dirty="0" sz="4000" spc="-6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4000" spc="-5">
                <a:solidFill>
                  <a:srgbClr val="C00000"/>
                </a:solidFill>
                <a:latin typeface="Calibri"/>
                <a:cs typeface="Calibri"/>
              </a:rPr>
              <a:t>meaningful  </a:t>
            </a:r>
            <a:r>
              <a:rPr dirty="0" sz="4000" spc="-20">
                <a:solidFill>
                  <a:srgbClr val="C00000"/>
                </a:solidFill>
                <a:latin typeface="Calibri"/>
                <a:cs typeface="Calibri"/>
              </a:rPr>
              <a:t>patterns </a:t>
            </a:r>
            <a:r>
              <a:rPr dirty="0" sz="4000" spc="-20">
                <a:latin typeface="Calibri"/>
                <a:cs typeface="Calibri"/>
              </a:rPr>
              <a:t>from </a:t>
            </a:r>
            <a:r>
              <a:rPr dirty="0" sz="4000">
                <a:latin typeface="Calibri"/>
                <a:cs typeface="Calibri"/>
              </a:rPr>
              <a:t>social media</a:t>
            </a:r>
            <a:r>
              <a:rPr dirty="0" sz="4000" spc="-100">
                <a:latin typeface="Calibri"/>
                <a:cs typeface="Calibri"/>
              </a:rPr>
              <a:t> </a:t>
            </a:r>
            <a:r>
              <a:rPr dirty="0" sz="4000" spc="-20">
                <a:latin typeface="Calibri"/>
                <a:cs typeface="Calibri"/>
              </a:rPr>
              <a:t>data”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4885055" cy="3448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ocial</a:t>
            </a:r>
            <a:r>
              <a:rPr dirty="0" sz="2400" spc="-6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media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Content and link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Observational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Social</a:t>
            </a:r>
            <a:r>
              <a:rPr dirty="0" sz="2400" spc="-6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Models: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Interactions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Mining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5">
                <a:latin typeface="Tahoma"/>
                <a:cs typeface="Tahoma"/>
              </a:rPr>
              <a:t>Techniques: </a:t>
            </a:r>
            <a:r>
              <a:rPr dirty="0" sz="2000" spc="-5">
                <a:latin typeface="Tahoma"/>
                <a:cs typeface="Tahoma"/>
              </a:rPr>
              <a:t>description or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prediction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72897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SMM</a:t>
            </a:r>
            <a:r>
              <a:rPr dirty="0" spc="-105"/>
              <a:t> </a:t>
            </a:r>
            <a:r>
              <a:rPr dirty="0" spc="-5"/>
              <a:t>Components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SMM</a:t>
            </a:r>
            <a:r>
              <a:rPr dirty="0" spc="-95"/>
              <a:t> </a:t>
            </a:r>
            <a:r>
              <a:rPr dirty="0" spc="-5"/>
              <a:t>Framework</a:t>
            </a:r>
          </a:p>
        </p:txBody>
      </p:sp>
      <p:sp>
        <p:nvSpPr>
          <p:cNvPr id="3" name="object 3"/>
          <p:cNvSpPr/>
          <p:nvPr/>
        </p:nvSpPr>
        <p:spPr>
          <a:xfrm>
            <a:off x="307847" y="1123950"/>
            <a:ext cx="4101084" cy="2311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798" y="1351025"/>
            <a:ext cx="567220" cy="540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788" y="1150137"/>
            <a:ext cx="4005319" cy="2215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783" y="1150250"/>
            <a:ext cx="4005579" cy="2215515"/>
          </a:xfrm>
          <a:custGeom>
            <a:avLst/>
            <a:gdLst/>
            <a:ahLst/>
            <a:cxnLst/>
            <a:rect l="l" t="t" r="r" b="b"/>
            <a:pathLst>
              <a:path w="4005579" h="2215515">
                <a:moveTo>
                  <a:pt x="364533" y="729387"/>
                </a:moveTo>
                <a:lnTo>
                  <a:pt x="359535" y="688877"/>
                </a:lnTo>
                <a:lnTo>
                  <a:pt x="359135" y="648864"/>
                </a:lnTo>
                <a:lnTo>
                  <a:pt x="363170" y="609508"/>
                </a:lnTo>
                <a:lnTo>
                  <a:pt x="371480" y="570968"/>
                </a:lnTo>
                <a:lnTo>
                  <a:pt x="383905" y="533404"/>
                </a:lnTo>
                <a:lnTo>
                  <a:pt x="400284" y="496975"/>
                </a:lnTo>
                <a:lnTo>
                  <a:pt x="420456" y="461839"/>
                </a:lnTo>
                <a:lnTo>
                  <a:pt x="444261" y="428157"/>
                </a:lnTo>
                <a:lnTo>
                  <a:pt x="471537" y="396087"/>
                </a:lnTo>
                <a:lnTo>
                  <a:pt x="502125" y="365788"/>
                </a:lnTo>
                <a:lnTo>
                  <a:pt x="535863" y="337419"/>
                </a:lnTo>
                <a:lnTo>
                  <a:pt x="572591" y="311141"/>
                </a:lnTo>
                <a:lnTo>
                  <a:pt x="612148" y="287111"/>
                </a:lnTo>
                <a:lnTo>
                  <a:pt x="654373" y="265489"/>
                </a:lnTo>
                <a:lnTo>
                  <a:pt x="699106" y="246435"/>
                </a:lnTo>
                <a:lnTo>
                  <a:pt x="746186" y="230107"/>
                </a:lnTo>
                <a:lnTo>
                  <a:pt x="795452" y="216665"/>
                </a:lnTo>
                <a:lnTo>
                  <a:pt x="846744" y="206267"/>
                </a:lnTo>
                <a:lnTo>
                  <a:pt x="899901" y="199074"/>
                </a:lnTo>
                <a:lnTo>
                  <a:pt x="951968" y="195400"/>
                </a:lnTo>
                <a:lnTo>
                  <a:pt x="1003988" y="195010"/>
                </a:lnTo>
                <a:lnTo>
                  <a:pt x="1055697" y="197865"/>
                </a:lnTo>
                <a:lnTo>
                  <a:pt x="1106830" y="203925"/>
                </a:lnTo>
                <a:lnTo>
                  <a:pt x="1157124" y="213149"/>
                </a:lnTo>
                <a:lnTo>
                  <a:pt x="1206313" y="225498"/>
                </a:lnTo>
                <a:lnTo>
                  <a:pt x="1254133" y="240932"/>
                </a:lnTo>
                <a:lnTo>
                  <a:pt x="1300320" y="259411"/>
                </a:lnTo>
                <a:lnTo>
                  <a:pt x="1326259" y="226676"/>
                </a:lnTo>
                <a:lnTo>
                  <a:pt x="1355871" y="196657"/>
                </a:lnTo>
                <a:lnTo>
                  <a:pt x="1388821" y="169434"/>
                </a:lnTo>
                <a:lnTo>
                  <a:pt x="1424772" y="145084"/>
                </a:lnTo>
                <a:lnTo>
                  <a:pt x="1463389" y="123683"/>
                </a:lnTo>
                <a:lnTo>
                  <a:pt x="1504337" y="105311"/>
                </a:lnTo>
                <a:lnTo>
                  <a:pt x="1547279" y="90043"/>
                </a:lnTo>
                <a:lnTo>
                  <a:pt x="1591880" y="77958"/>
                </a:lnTo>
                <a:lnTo>
                  <a:pt x="1637804" y="69134"/>
                </a:lnTo>
                <a:lnTo>
                  <a:pt x="1684717" y="63648"/>
                </a:lnTo>
                <a:lnTo>
                  <a:pt x="1732281" y="61577"/>
                </a:lnTo>
                <a:lnTo>
                  <a:pt x="1780162" y="62999"/>
                </a:lnTo>
                <a:lnTo>
                  <a:pt x="1828023" y="67992"/>
                </a:lnTo>
                <a:lnTo>
                  <a:pt x="1875530" y="76633"/>
                </a:lnTo>
                <a:lnTo>
                  <a:pt x="1922346" y="89000"/>
                </a:lnTo>
                <a:lnTo>
                  <a:pt x="1968136" y="105170"/>
                </a:lnTo>
                <a:lnTo>
                  <a:pt x="2028574" y="133786"/>
                </a:lnTo>
                <a:lnTo>
                  <a:pt x="2082906" y="168670"/>
                </a:lnTo>
                <a:lnTo>
                  <a:pt x="2108359" y="135522"/>
                </a:lnTo>
                <a:lnTo>
                  <a:pt x="2138383" y="105678"/>
                </a:lnTo>
                <a:lnTo>
                  <a:pt x="2172470" y="79264"/>
                </a:lnTo>
                <a:lnTo>
                  <a:pt x="2210112" y="56409"/>
                </a:lnTo>
                <a:lnTo>
                  <a:pt x="2250802" y="37241"/>
                </a:lnTo>
                <a:lnTo>
                  <a:pt x="2294031" y="21888"/>
                </a:lnTo>
                <a:lnTo>
                  <a:pt x="2339291" y="10478"/>
                </a:lnTo>
                <a:lnTo>
                  <a:pt x="2386074" y="3139"/>
                </a:lnTo>
                <a:lnTo>
                  <a:pt x="2433872" y="0"/>
                </a:lnTo>
                <a:lnTo>
                  <a:pt x="2482178" y="1187"/>
                </a:lnTo>
                <a:lnTo>
                  <a:pt x="2530482" y="6829"/>
                </a:lnTo>
                <a:lnTo>
                  <a:pt x="2578278" y="17055"/>
                </a:lnTo>
                <a:lnTo>
                  <a:pt x="2625057" y="31992"/>
                </a:lnTo>
                <a:lnTo>
                  <a:pt x="2665145" y="49297"/>
                </a:lnTo>
                <a:lnTo>
                  <a:pt x="2702236" y="69862"/>
                </a:lnTo>
                <a:lnTo>
                  <a:pt x="2735987" y="93473"/>
                </a:lnTo>
                <a:lnTo>
                  <a:pt x="2766052" y="119914"/>
                </a:lnTo>
                <a:lnTo>
                  <a:pt x="2802276" y="91307"/>
                </a:lnTo>
                <a:lnTo>
                  <a:pt x="2841797" y="66551"/>
                </a:lnTo>
                <a:lnTo>
                  <a:pt x="2884137" y="45676"/>
                </a:lnTo>
                <a:lnTo>
                  <a:pt x="2928822" y="28711"/>
                </a:lnTo>
                <a:lnTo>
                  <a:pt x="2975376" y="15686"/>
                </a:lnTo>
                <a:lnTo>
                  <a:pt x="3023324" y="6630"/>
                </a:lnTo>
                <a:lnTo>
                  <a:pt x="3072189" y="1573"/>
                </a:lnTo>
                <a:lnTo>
                  <a:pt x="3121496" y="544"/>
                </a:lnTo>
                <a:lnTo>
                  <a:pt x="3170769" y="3572"/>
                </a:lnTo>
                <a:lnTo>
                  <a:pt x="3219533" y="10688"/>
                </a:lnTo>
                <a:lnTo>
                  <a:pt x="3267313" y="21920"/>
                </a:lnTo>
                <a:lnTo>
                  <a:pt x="3313632" y="37297"/>
                </a:lnTo>
                <a:lnTo>
                  <a:pt x="3358014" y="56850"/>
                </a:lnTo>
                <a:lnTo>
                  <a:pt x="3399985" y="80608"/>
                </a:lnTo>
                <a:lnTo>
                  <a:pt x="3444580" y="113270"/>
                </a:lnTo>
                <a:lnTo>
                  <a:pt x="3482501" y="149974"/>
                </a:lnTo>
                <a:lnTo>
                  <a:pt x="3513308" y="190144"/>
                </a:lnTo>
                <a:lnTo>
                  <a:pt x="3536559" y="233203"/>
                </a:lnTo>
                <a:lnTo>
                  <a:pt x="3551814" y="278576"/>
                </a:lnTo>
                <a:lnTo>
                  <a:pt x="3602973" y="291360"/>
                </a:lnTo>
                <a:lnTo>
                  <a:pt x="3651044" y="307887"/>
                </a:lnTo>
                <a:lnTo>
                  <a:pt x="3695814" y="327878"/>
                </a:lnTo>
                <a:lnTo>
                  <a:pt x="3737071" y="351052"/>
                </a:lnTo>
                <a:lnTo>
                  <a:pt x="3774605" y="377132"/>
                </a:lnTo>
                <a:lnTo>
                  <a:pt x="3808202" y="405837"/>
                </a:lnTo>
                <a:lnTo>
                  <a:pt x="3837653" y="436888"/>
                </a:lnTo>
                <a:lnTo>
                  <a:pt x="3862745" y="470007"/>
                </a:lnTo>
                <a:lnTo>
                  <a:pt x="3883267" y="504914"/>
                </a:lnTo>
                <a:lnTo>
                  <a:pt x="3899007" y="541330"/>
                </a:lnTo>
                <a:lnTo>
                  <a:pt x="3909754" y="578976"/>
                </a:lnTo>
                <a:lnTo>
                  <a:pt x="3915295" y="617572"/>
                </a:lnTo>
                <a:lnTo>
                  <a:pt x="3915420" y="656839"/>
                </a:lnTo>
                <a:lnTo>
                  <a:pt x="3909917" y="696499"/>
                </a:lnTo>
                <a:lnTo>
                  <a:pt x="3898574" y="736271"/>
                </a:lnTo>
                <a:lnTo>
                  <a:pt x="3882458" y="773236"/>
                </a:lnTo>
                <a:lnTo>
                  <a:pt x="3875956" y="785255"/>
                </a:lnTo>
                <a:lnTo>
                  <a:pt x="3908707" y="820548"/>
                </a:lnTo>
                <a:lnTo>
                  <a:pt x="3936633" y="857269"/>
                </a:lnTo>
                <a:lnTo>
                  <a:pt x="3959776" y="895183"/>
                </a:lnTo>
                <a:lnTo>
                  <a:pt x="3978176" y="934056"/>
                </a:lnTo>
                <a:lnTo>
                  <a:pt x="3991873" y="973655"/>
                </a:lnTo>
                <a:lnTo>
                  <a:pt x="4000908" y="1013746"/>
                </a:lnTo>
                <a:lnTo>
                  <a:pt x="4005323" y="1054093"/>
                </a:lnTo>
                <a:lnTo>
                  <a:pt x="4005157" y="1094465"/>
                </a:lnTo>
                <a:lnTo>
                  <a:pt x="4000452" y="1134625"/>
                </a:lnTo>
                <a:lnTo>
                  <a:pt x="3991249" y="1174342"/>
                </a:lnTo>
                <a:lnTo>
                  <a:pt x="3977587" y="1213379"/>
                </a:lnTo>
                <a:lnTo>
                  <a:pt x="3959508" y="1251505"/>
                </a:lnTo>
                <a:lnTo>
                  <a:pt x="3937052" y="1288484"/>
                </a:lnTo>
                <a:lnTo>
                  <a:pt x="3910261" y="1324082"/>
                </a:lnTo>
                <a:lnTo>
                  <a:pt x="3879174" y="1358066"/>
                </a:lnTo>
                <a:lnTo>
                  <a:pt x="3843833" y="1390202"/>
                </a:lnTo>
                <a:lnTo>
                  <a:pt x="3804278" y="1420255"/>
                </a:lnTo>
                <a:lnTo>
                  <a:pt x="3760551" y="1447992"/>
                </a:lnTo>
                <a:lnTo>
                  <a:pt x="3716532" y="1471274"/>
                </a:lnTo>
                <a:lnTo>
                  <a:pt x="3670204" y="1491562"/>
                </a:lnTo>
                <a:lnTo>
                  <a:pt x="3621835" y="1508767"/>
                </a:lnTo>
                <a:lnTo>
                  <a:pt x="3571697" y="1522807"/>
                </a:lnTo>
                <a:lnTo>
                  <a:pt x="3520060" y="1533594"/>
                </a:lnTo>
                <a:lnTo>
                  <a:pt x="3467194" y="1541044"/>
                </a:lnTo>
                <a:lnTo>
                  <a:pt x="3463988" y="1582260"/>
                </a:lnTo>
                <a:lnTo>
                  <a:pt x="3455444" y="1622252"/>
                </a:lnTo>
                <a:lnTo>
                  <a:pt x="3441832" y="1660820"/>
                </a:lnTo>
                <a:lnTo>
                  <a:pt x="3423423" y="1697762"/>
                </a:lnTo>
                <a:lnTo>
                  <a:pt x="3400490" y="1732878"/>
                </a:lnTo>
                <a:lnTo>
                  <a:pt x="3373303" y="1765966"/>
                </a:lnTo>
                <a:lnTo>
                  <a:pt x="3342134" y="1796825"/>
                </a:lnTo>
                <a:lnTo>
                  <a:pt x="3307255" y="1825255"/>
                </a:lnTo>
                <a:lnTo>
                  <a:pt x="3268936" y="1851053"/>
                </a:lnTo>
                <a:lnTo>
                  <a:pt x="3227449" y="1874019"/>
                </a:lnTo>
                <a:lnTo>
                  <a:pt x="3183066" y="1893953"/>
                </a:lnTo>
                <a:lnTo>
                  <a:pt x="3136058" y="1910651"/>
                </a:lnTo>
                <a:lnTo>
                  <a:pt x="3086696" y="1923915"/>
                </a:lnTo>
                <a:lnTo>
                  <a:pt x="3035252" y="1933542"/>
                </a:lnTo>
                <a:lnTo>
                  <a:pt x="2981997" y="1939331"/>
                </a:lnTo>
                <a:lnTo>
                  <a:pt x="2927202" y="1941082"/>
                </a:lnTo>
                <a:lnTo>
                  <a:pt x="2878003" y="1939080"/>
                </a:lnTo>
                <a:lnTo>
                  <a:pt x="2829461" y="1933713"/>
                </a:lnTo>
                <a:lnTo>
                  <a:pt x="2781873" y="1925048"/>
                </a:lnTo>
                <a:lnTo>
                  <a:pt x="2735536" y="1913148"/>
                </a:lnTo>
                <a:lnTo>
                  <a:pt x="2690747" y="1898079"/>
                </a:lnTo>
                <a:lnTo>
                  <a:pt x="2647802" y="1879906"/>
                </a:lnTo>
                <a:lnTo>
                  <a:pt x="2629971" y="1918413"/>
                </a:lnTo>
                <a:lnTo>
                  <a:pt x="2608235" y="1955022"/>
                </a:lnTo>
                <a:lnTo>
                  <a:pt x="2582830" y="1989637"/>
                </a:lnTo>
                <a:lnTo>
                  <a:pt x="2553988" y="2022164"/>
                </a:lnTo>
                <a:lnTo>
                  <a:pt x="2521945" y="2052508"/>
                </a:lnTo>
                <a:lnTo>
                  <a:pt x="2486933" y="2080574"/>
                </a:lnTo>
                <a:lnTo>
                  <a:pt x="2449187" y="2106269"/>
                </a:lnTo>
                <a:lnTo>
                  <a:pt x="2408942" y="2129496"/>
                </a:lnTo>
                <a:lnTo>
                  <a:pt x="2366430" y="2150163"/>
                </a:lnTo>
                <a:lnTo>
                  <a:pt x="2321886" y="2168173"/>
                </a:lnTo>
                <a:lnTo>
                  <a:pt x="2275545" y="2183433"/>
                </a:lnTo>
                <a:lnTo>
                  <a:pt x="2227639" y="2195847"/>
                </a:lnTo>
                <a:lnTo>
                  <a:pt x="2178403" y="2205322"/>
                </a:lnTo>
                <a:lnTo>
                  <a:pt x="2128071" y="2211762"/>
                </a:lnTo>
                <a:lnTo>
                  <a:pt x="2076878" y="2215073"/>
                </a:lnTo>
                <a:lnTo>
                  <a:pt x="2025056" y="2215160"/>
                </a:lnTo>
                <a:lnTo>
                  <a:pt x="1972840" y="2211929"/>
                </a:lnTo>
                <a:lnTo>
                  <a:pt x="1920464" y="2205285"/>
                </a:lnTo>
                <a:lnTo>
                  <a:pt x="1868162" y="2195133"/>
                </a:lnTo>
                <a:lnTo>
                  <a:pt x="1817144" y="2181617"/>
                </a:lnTo>
                <a:lnTo>
                  <a:pt x="1768131" y="2164924"/>
                </a:lnTo>
                <a:lnTo>
                  <a:pt x="1721360" y="2145188"/>
                </a:lnTo>
                <a:lnTo>
                  <a:pt x="1677073" y="2122543"/>
                </a:lnTo>
                <a:lnTo>
                  <a:pt x="1635508" y="2097122"/>
                </a:lnTo>
                <a:lnTo>
                  <a:pt x="1596905" y="2069060"/>
                </a:lnTo>
                <a:lnTo>
                  <a:pt x="1561503" y="2038490"/>
                </a:lnTo>
                <a:lnTo>
                  <a:pt x="1529542" y="2005547"/>
                </a:lnTo>
                <a:lnTo>
                  <a:pt x="1484860" y="2024270"/>
                </a:lnTo>
                <a:lnTo>
                  <a:pt x="1439200" y="2040341"/>
                </a:lnTo>
                <a:lnTo>
                  <a:pt x="1392728" y="2053793"/>
                </a:lnTo>
                <a:lnTo>
                  <a:pt x="1345611" y="2064655"/>
                </a:lnTo>
                <a:lnTo>
                  <a:pt x="1298014" y="2072961"/>
                </a:lnTo>
                <a:lnTo>
                  <a:pt x="1250103" y="2078740"/>
                </a:lnTo>
                <a:lnTo>
                  <a:pt x="1202045" y="2082024"/>
                </a:lnTo>
                <a:lnTo>
                  <a:pt x="1154005" y="2082844"/>
                </a:lnTo>
                <a:lnTo>
                  <a:pt x="1106149" y="2081232"/>
                </a:lnTo>
                <a:lnTo>
                  <a:pt x="1058644" y="2077219"/>
                </a:lnTo>
                <a:lnTo>
                  <a:pt x="1011655" y="2070836"/>
                </a:lnTo>
                <a:lnTo>
                  <a:pt x="965348" y="2062115"/>
                </a:lnTo>
                <a:lnTo>
                  <a:pt x="919890" y="2051086"/>
                </a:lnTo>
                <a:lnTo>
                  <a:pt x="875447" y="2037781"/>
                </a:lnTo>
                <a:lnTo>
                  <a:pt x="832183" y="2022231"/>
                </a:lnTo>
                <a:lnTo>
                  <a:pt x="790266" y="2004468"/>
                </a:lnTo>
                <a:lnTo>
                  <a:pt x="749862" y="1984523"/>
                </a:lnTo>
                <a:lnTo>
                  <a:pt x="711136" y="1962426"/>
                </a:lnTo>
                <a:lnTo>
                  <a:pt x="674254" y="1938210"/>
                </a:lnTo>
                <a:lnTo>
                  <a:pt x="639383" y="1911906"/>
                </a:lnTo>
                <a:lnTo>
                  <a:pt x="606688" y="1883544"/>
                </a:lnTo>
                <a:lnTo>
                  <a:pt x="576336" y="1853157"/>
                </a:lnTo>
                <a:lnTo>
                  <a:pt x="548492" y="1820775"/>
                </a:lnTo>
                <a:lnTo>
                  <a:pt x="540936" y="1811046"/>
                </a:lnTo>
                <a:lnTo>
                  <a:pt x="486094" y="1813095"/>
                </a:lnTo>
                <a:lnTo>
                  <a:pt x="432654" y="1809686"/>
                </a:lnTo>
                <a:lnTo>
                  <a:pt x="381151" y="1801135"/>
                </a:lnTo>
                <a:lnTo>
                  <a:pt x="332119" y="1787760"/>
                </a:lnTo>
                <a:lnTo>
                  <a:pt x="286091" y="1769877"/>
                </a:lnTo>
                <a:lnTo>
                  <a:pt x="243602" y="1747804"/>
                </a:lnTo>
                <a:lnTo>
                  <a:pt x="205184" y="1721856"/>
                </a:lnTo>
                <a:lnTo>
                  <a:pt x="171373" y="1692351"/>
                </a:lnTo>
                <a:lnTo>
                  <a:pt x="142702" y="1659606"/>
                </a:lnTo>
                <a:lnTo>
                  <a:pt x="119705" y="1623937"/>
                </a:lnTo>
                <a:lnTo>
                  <a:pt x="102915" y="1585662"/>
                </a:lnTo>
                <a:lnTo>
                  <a:pt x="92867" y="1545096"/>
                </a:lnTo>
                <a:lnTo>
                  <a:pt x="90284" y="1500851"/>
                </a:lnTo>
                <a:lnTo>
                  <a:pt x="96201" y="1457249"/>
                </a:lnTo>
                <a:lnTo>
                  <a:pt x="110328" y="1414949"/>
                </a:lnTo>
                <a:lnTo>
                  <a:pt x="132379" y="1374607"/>
                </a:lnTo>
                <a:lnTo>
                  <a:pt x="162066" y="1336880"/>
                </a:lnTo>
                <a:lnTo>
                  <a:pt x="199103" y="1302424"/>
                </a:lnTo>
                <a:lnTo>
                  <a:pt x="153845" y="1279124"/>
                </a:lnTo>
                <a:lnTo>
                  <a:pt x="114063" y="1252085"/>
                </a:lnTo>
                <a:lnTo>
                  <a:pt x="79931" y="1221807"/>
                </a:lnTo>
                <a:lnTo>
                  <a:pt x="51618" y="1188784"/>
                </a:lnTo>
                <a:lnTo>
                  <a:pt x="29297" y="1153514"/>
                </a:lnTo>
                <a:lnTo>
                  <a:pt x="13140" y="1116493"/>
                </a:lnTo>
                <a:lnTo>
                  <a:pt x="3316" y="1078219"/>
                </a:lnTo>
                <a:lnTo>
                  <a:pt x="0" y="1039188"/>
                </a:lnTo>
                <a:lnTo>
                  <a:pt x="3360" y="999897"/>
                </a:lnTo>
                <a:lnTo>
                  <a:pt x="13570" y="960843"/>
                </a:lnTo>
                <a:lnTo>
                  <a:pt x="30801" y="922522"/>
                </a:lnTo>
                <a:lnTo>
                  <a:pt x="55224" y="885432"/>
                </a:lnTo>
                <a:lnTo>
                  <a:pt x="85877" y="851309"/>
                </a:lnTo>
                <a:lnTo>
                  <a:pt x="121899" y="820960"/>
                </a:lnTo>
                <a:lnTo>
                  <a:pt x="162680" y="794686"/>
                </a:lnTo>
                <a:lnTo>
                  <a:pt x="207609" y="772782"/>
                </a:lnTo>
                <a:lnTo>
                  <a:pt x="256073" y="755549"/>
                </a:lnTo>
                <a:lnTo>
                  <a:pt x="307463" y="743283"/>
                </a:lnTo>
                <a:lnTo>
                  <a:pt x="361167" y="736284"/>
                </a:lnTo>
                <a:lnTo>
                  <a:pt x="364533" y="729387"/>
                </a:lnTo>
                <a:close/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170" y="2444051"/>
            <a:ext cx="234950" cy="41910"/>
          </a:xfrm>
          <a:custGeom>
            <a:avLst/>
            <a:gdLst/>
            <a:ahLst/>
            <a:cxnLst/>
            <a:rect l="l" t="t" r="r" b="b"/>
            <a:pathLst>
              <a:path w="234950" h="41910">
                <a:moveTo>
                  <a:pt x="234581" y="40855"/>
                </a:moveTo>
                <a:lnTo>
                  <a:pt x="185552" y="41477"/>
                </a:lnTo>
                <a:lnTo>
                  <a:pt x="137053" y="37612"/>
                </a:lnTo>
                <a:lnTo>
                  <a:pt x="89609" y="29350"/>
                </a:lnTo>
                <a:lnTo>
                  <a:pt x="43750" y="16782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6095" y="2932023"/>
            <a:ext cx="102870" cy="19685"/>
          </a:xfrm>
          <a:custGeom>
            <a:avLst/>
            <a:gdLst/>
            <a:ahLst/>
            <a:cxnLst/>
            <a:rect l="l" t="t" r="r" b="b"/>
            <a:pathLst>
              <a:path w="102869" h="19685">
                <a:moveTo>
                  <a:pt x="102628" y="0"/>
                </a:moveTo>
                <a:lnTo>
                  <a:pt x="77656" y="6786"/>
                </a:lnTo>
                <a:lnTo>
                  <a:pt x="52171" y="12317"/>
                </a:lnTo>
                <a:lnTo>
                  <a:pt x="26258" y="16578"/>
                </a:lnTo>
                <a:lnTo>
                  <a:pt x="0" y="19557"/>
                </a:lnTo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21264" y="3057677"/>
            <a:ext cx="62230" cy="89535"/>
          </a:xfrm>
          <a:custGeom>
            <a:avLst/>
            <a:gdLst/>
            <a:ahLst/>
            <a:cxnLst/>
            <a:rect l="l" t="t" r="r" b="b"/>
            <a:pathLst>
              <a:path w="62230" h="89535">
                <a:moveTo>
                  <a:pt x="61836" y="89192"/>
                </a:moveTo>
                <a:lnTo>
                  <a:pt x="44025" y="67854"/>
                </a:lnTo>
                <a:lnTo>
                  <a:pt x="27760" y="45843"/>
                </a:lnTo>
                <a:lnTo>
                  <a:pt x="13074" y="23208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1984" y="2924441"/>
            <a:ext cx="24765" cy="98425"/>
          </a:xfrm>
          <a:custGeom>
            <a:avLst/>
            <a:gdLst/>
            <a:ahLst/>
            <a:cxnLst/>
            <a:rect l="l" t="t" r="r" b="b"/>
            <a:pathLst>
              <a:path w="24764" h="98425">
                <a:moveTo>
                  <a:pt x="24688" y="0"/>
                </a:moveTo>
                <a:lnTo>
                  <a:pt x="21095" y="24810"/>
                </a:lnTo>
                <a:lnTo>
                  <a:pt x="15773" y="49429"/>
                </a:lnTo>
                <a:lnTo>
                  <a:pt x="8736" y="73803"/>
                </a:lnTo>
                <a:lnTo>
                  <a:pt x="0" y="97878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17667" y="2319680"/>
            <a:ext cx="301625" cy="366395"/>
          </a:xfrm>
          <a:custGeom>
            <a:avLst/>
            <a:gdLst/>
            <a:ahLst/>
            <a:cxnLst/>
            <a:rect l="l" t="t" r="r" b="b"/>
            <a:pathLst>
              <a:path w="301625" h="366394">
                <a:moveTo>
                  <a:pt x="0" y="0"/>
                </a:moveTo>
                <a:lnTo>
                  <a:pt x="48885" y="20359"/>
                </a:lnTo>
                <a:lnTo>
                  <a:pt x="94149" y="44124"/>
                </a:lnTo>
                <a:lnTo>
                  <a:pt x="135564" y="71019"/>
                </a:lnTo>
                <a:lnTo>
                  <a:pt x="172903" y="100769"/>
                </a:lnTo>
                <a:lnTo>
                  <a:pt x="205939" y="133097"/>
                </a:lnTo>
                <a:lnTo>
                  <a:pt x="234446" y="167729"/>
                </a:lnTo>
                <a:lnTo>
                  <a:pt x="258196" y="204388"/>
                </a:lnTo>
                <a:lnTo>
                  <a:pt x="276963" y="242801"/>
                </a:lnTo>
                <a:lnTo>
                  <a:pt x="290518" y="282690"/>
                </a:lnTo>
                <a:lnTo>
                  <a:pt x="298637" y="323781"/>
                </a:lnTo>
                <a:lnTo>
                  <a:pt x="301091" y="365798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93777" y="1930082"/>
            <a:ext cx="134620" cy="137160"/>
          </a:xfrm>
          <a:custGeom>
            <a:avLst/>
            <a:gdLst/>
            <a:ahLst/>
            <a:cxnLst/>
            <a:rect l="l" t="t" r="r" b="b"/>
            <a:pathLst>
              <a:path w="134620" h="137160">
                <a:moveTo>
                  <a:pt x="134073" y="0"/>
                </a:moveTo>
                <a:lnTo>
                  <a:pt x="108617" y="38513"/>
                </a:lnTo>
                <a:lnTo>
                  <a:pt x="77562" y="74442"/>
                </a:lnTo>
                <a:lnTo>
                  <a:pt x="41244" y="107440"/>
                </a:lnTo>
                <a:lnTo>
                  <a:pt x="0" y="13716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06148" y="1421142"/>
            <a:ext cx="7620" cy="64769"/>
          </a:xfrm>
          <a:custGeom>
            <a:avLst/>
            <a:gdLst/>
            <a:ahLst/>
            <a:cxnLst/>
            <a:rect l="l" t="t" r="r" b="b"/>
            <a:pathLst>
              <a:path w="7620" h="64769">
                <a:moveTo>
                  <a:pt x="0" y="0"/>
                </a:moveTo>
                <a:lnTo>
                  <a:pt x="3323" y="16085"/>
                </a:lnTo>
                <a:lnTo>
                  <a:pt x="5613" y="32262"/>
                </a:lnTo>
                <a:lnTo>
                  <a:pt x="6865" y="48504"/>
                </a:lnTo>
                <a:lnTo>
                  <a:pt x="7073" y="64782"/>
                </a:lnTo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9926" y="1262964"/>
            <a:ext cx="69215" cy="83185"/>
          </a:xfrm>
          <a:custGeom>
            <a:avLst/>
            <a:gdLst/>
            <a:ahLst/>
            <a:cxnLst/>
            <a:rect l="l" t="t" r="r" b="b"/>
            <a:pathLst>
              <a:path w="69214" h="83184">
                <a:moveTo>
                  <a:pt x="0" y="82613"/>
                </a:moveTo>
                <a:lnTo>
                  <a:pt x="14149" y="60600"/>
                </a:lnTo>
                <a:lnTo>
                  <a:pt x="30359" y="39439"/>
                </a:lnTo>
                <a:lnTo>
                  <a:pt x="48559" y="19212"/>
                </a:lnTo>
                <a:lnTo>
                  <a:pt x="68681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7522" y="1313700"/>
            <a:ext cx="33655" cy="71755"/>
          </a:xfrm>
          <a:custGeom>
            <a:avLst/>
            <a:gdLst/>
            <a:ahLst/>
            <a:cxnLst/>
            <a:rect l="l" t="t" r="r" b="b"/>
            <a:pathLst>
              <a:path w="33655" h="71755">
                <a:moveTo>
                  <a:pt x="0" y="71247"/>
                </a:moveTo>
                <a:lnTo>
                  <a:pt x="6098" y="52874"/>
                </a:lnTo>
                <a:lnTo>
                  <a:pt x="13692" y="34842"/>
                </a:lnTo>
                <a:lnTo>
                  <a:pt x="22754" y="17200"/>
                </a:lnTo>
                <a:lnTo>
                  <a:pt x="33261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53625" y="1409141"/>
            <a:ext cx="120650" cy="69215"/>
          </a:xfrm>
          <a:custGeom>
            <a:avLst/>
            <a:gdLst/>
            <a:ahLst/>
            <a:cxnLst/>
            <a:rect l="l" t="t" r="r" b="b"/>
            <a:pathLst>
              <a:path w="120650" h="69215">
                <a:moveTo>
                  <a:pt x="0" y="0"/>
                </a:moveTo>
                <a:lnTo>
                  <a:pt x="32139" y="15194"/>
                </a:lnTo>
                <a:lnTo>
                  <a:pt x="62971" y="31810"/>
                </a:lnTo>
                <a:lnTo>
                  <a:pt x="92409" y="49802"/>
                </a:lnTo>
                <a:lnTo>
                  <a:pt x="120370" y="69126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8333" y="1879663"/>
            <a:ext cx="21590" cy="73025"/>
          </a:xfrm>
          <a:custGeom>
            <a:avLst/>
            <a:gdLst/>
            <a:ahLst/>
            <a:cxnLst/>
            <a:rect l="l" t="t" r="r" b="b"/>
            <a:pathLst>
              <a:path w="21590" h="73025">
                <a:moveTo>
                  <a:pt x="21005" y="72720"/>
                </a:moveTo>
                <a:lnTo>
                  <a:pt x="14325" y="54783"/>
                </a:lnTo>
                <a:lnTo>
                  <a:pt x="8593" y="36669"/>
                </a:lnTo>
                <a:lnTo>
                  <a:pt x="3816" y="18400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9716" y="1454823"/>
            <a:ext cx="2611120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Calibri"/>
                <a:cs typeface="Calibri"/>
              </a:rPr>
              <a:t>Social Media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9369" y="1812124"/>
            <a:ext cx="2012873" cy="1333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51603" y="1976627"/>
            <a:ext cx="673608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68646" y="1703070"/>
            <a:ext cx="3238500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91334" y="1754885"/>
            <a:ext cx="227063" cy="7680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57394" y="1754885"/>
            <a:ext cx="224447" cy="768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14937" y="1728787"/>
            <a:ext cx="3143275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14937" y="1728787"/>
            <a:ext cx="3143885" cy="914400"/>
          </a:xfrm>
          <a:custGeom>
            <a:avLst/>
            <a:gdLst/>
            <a:ahLst/>
            <a:cxnLst/>
            <a:rect l="l" t="t" r="r" b="b"/>
            <a:pathLst>
              <a:path w="3143884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400" y="0"/>
                </a:lnTo>
                <a:lnTo>
                  <a:pt x="2990862" y="0"/>
                </a:lnTo>
                <a:lnTo>
                  <a:pt x="3039037" y="7768"/>
                </a:lnTo>
                <a:lnTo>
                  <a:pt x="3080875" y="29402"/>
                </a:lnTo>
                <a:lnTo>
                  <a:pt x="3113868" y="62391"/>
                </a:lnTo>
                <a:lnTo>
                  <a:pt x="3135505" y="104226"/>
                </a:lnTo>
                <a:lnTo>
                  <a:pt x="3143275" y="152400"/>
                </a:lnTo>
                <a:lnTo>
                  <a:pt x="3143275" y="762000"/>
                </a:lnTo>
                <a:lnTo>
                  <a:pt x="3135505" y="810168"/>
                </a:lnTo>
                <a:lnTo>
                  <a:pt x="3113868" y="852003"/>
                </a:lnTo>
                <a:lnTo>
                  <a:pt x="3080875" y="884994"/>
                </a:lnTo>
                <a:lnTo>
                  <a:pt x="3039037" y="906630"/>
                </a:lnTo>
                <a:lnTo>
                  <a:pt x="2990862" y="914400"/>
                </a:lnTo>
                <a:lnTo>
                  <a:pt x="152400" y="914400"/>
                </a:lnTo>
                <a:lnTo>
                  <a:pt x="104231" y="906630"/>
                </a:lnTo>
                <a:lnTo>
                  <a:pt x="62396" y="884994"/>
                </a:lnTo>
                <a:lnTo>
                  <a:pt x="29405" y="852003"/>
                </a:lnTo>
                <a:lnTo>
                  <a:pt x="7769" y="810168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24243" y="2759964"/>
            <a:ext cx="524255" cy="667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12029" y="3474720"/>
            <a:ext cx="4024122" cy="24521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62500" y="3394709"/>
            <a:ext cx="3847338" cy="2474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57750" y="3500437"/>
            <a:ext cx="3929087" cy="2357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57750" y="3500437"/>
            <a:ext cx="3929379" cy="2357755"/>
          </a:xfrm>
          <a:custGeom>
            <a:avLst/>
            <a:gdLst/>
            <a:ahLst/>
            <a:cxnLst/>
            <a:rect l="l" t="t" r="r" b="b"/>
            <a:pathLst>
              <a:path w="3929379" h="2357754">
                <a:moveTo>
                  <a:pt x="0" y="177253"/>
                </a:moveTo>
                <a:lnTo>
                  <a:pt x="6331" y="130133"/>
                </a:lnTo>
                <a:lnTo>
                  <a:pt x="24201" y="87791"/>
                </a:lnTo>
                <a:lnTo>
                  <a:pt x="51917" y="51917"/>
                </a:lnTo>
                <a:lnTo>
                  <a:pt x="87791" y="24201"/>
                </a:lnTo>
                <a:lnTo>
                  <a:pt x="130133" y="6331"/>
                </a:lnTo>
                <a:lnTo>
                  <a:pt x="177253" y="0"/>
                </a:lnTo>
                <a:lnTo>
                  <a:pt x="3751834" y="0"/>
                </a:lnTo>
                <a:lnTo>
                  <a:pt x="3798954" y="6331"/>
                </a:lnTo>
                <a:lnTo>
                  <a:pt x="3841296" y="24201"/>
                </a:lnTo>
                <a:lnTo>
                  <a:pt x="3877170" y="51917"/>
                </a:lnTo>
                <a:lnTo>
                  <a:pt x="3904886" y="87791"/>
                </a:lnTo>
                <a:lnTo>
                  <a:pt x="3922756" y="130133"/>
                </a:lnTo>
                <a:lnTo>
                  <a:pt x="3929087" y="177253"/>
                </a:lnTo>
                <a:lnTo>
                  <a:pt x="3929087" y="2180196"/>
                </a:lnTo>
                <a:lnTo>
                  <a:pt x="3922756" y="2227316"/>
                </a:lnTo>
                <a:lnTo>
                  <a:pt x="3904886" y="2269658"/>
                </a:lnTo>
                <a:lnTo>
                  <a:pt x="3877170" y="2305532"/>
                </a:lnTo>
                <a:lnTo>
                  <a:pt x="3841296" y="2333249"/>
                </a:lnTo>
                <a:lnTo>
                  <a:pt x="3798954" y="2351118"/>
                </a:lnTo>
                <a:lnTo>
                  <a:pt x="3751834" y="2357450"/>
                </a:lnTo>
                <a:lnTo>
                  <a:pt x="177253" y="2357450"/>
                </a:lnTo>
                <a:lnTo>
                  <a:pt x="130133" y="2351118"/>
                </a:lnTo>
                <a:lnTo>
                  <a:pt x="87791" y="2333249"/>
                </a:lnTo>
                <a:lnTo>
                  <a:pt x="51917" y="2305532"/>
                </a:lnTo>
                <a:lnTo>
                  <a:pt x="24201" y="2269658"/>
                </a:lnTo>
                <a:lnTo>
                  <a:pt x="6331" y="2227316"/>
                </a:lnTo>
                <a:lnTo>
                  <a:pt x="0" y="2180196"/>
                </a:lnTo>
                <a:lnTo>
                  <a:pt x="0" y="177253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6535">
              <a:lnSpc>
                <a:spcPct val="100000"/>
              </a:lnSpc>
            </a:pPr>
            <a:r>
              <a:rPr dirty="0" spc="-20"/>
              <a:t>Representation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imes New Roman"/>
              <a:cs typeface="Times New Roman"/>
            </a:endParaRPr>
          </a:p>
          <a:p>
            <a:pPr algn="ctr" marL="287020">
              <a:lnSpc>
                <a:spcPct val="100000"/>
              </a:lnSpc>
              <a:spcBef>
                <a:spcPts val="5"/>
              </a:spcBef>
            </a:pPr>
            <a:r>
              <a:rPr dirty="0"/>
              <a:t>SMM</a:t>
            </a:r>
            <a:r>
              <a:rPr dirty="0" spc="-105"/>
              <a:t> </a:t>
            </a:r>
            <a:r>
              <a:rPr dirty="0" spc="-70"/>
              <a:t>Tasks</a:t>
            </a:r>
          </a:p>
          <a:p>
            <a:pPr marL="227965" indent="-21526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28600" algn="l"/>
              </a:tabLst>
            </a:pPr>
            <a:r>
              <a:rPr dirty="0" sz="2800" spc="-5"/>
              <a:t>Community</a:t>
            </a:r>
            <a:r>
              <a:rPr dirty="0" sz="2800" spc="-80"/>
              <a:t> </a:t>
            </a:r>
            <a:r>
              <a:rPr dirty="0" sz="2800" spc="-10"/>
              <a:t>detection</a:t>
            </a:r>
            <a:endParaRPr sz="2800"/>
          </a:p>
          <a:p>
            <a:pPr marL="227965" indent="-215265">
              <a:lnSpc>
                <a:spcPct val="1000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800" spc="-5"/>
              <a:t>Influence</a:t>
            </a:r>
            <a:r>
              <a:rPr dirty="0" sz="2800" spc="-95"/>
              <a:t> </a:t>
            </a:r>
            <a:r>
              <a:rPr dirty="0" sz="2800" spc="-5"/>
              <a:t>modeling</a:t>
            </a:r>
            <a:endParaRPr sz="2800"/>
          </a:p>
          <a:p>
            <a:pPr marL="227965" indent="-215265">
              <a:lnSpc>
                <a:spcPct val="1000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800" spc="-10"/>
              <a:t>Recommendation</a:t>
            </a:r>
            <a:endParaRPr sz="2800"/>
          </a:p>
          <a:p>
            <a:pPr marL="127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•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/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53896" y="3974591"/>
            <a:ext cx="3381755" cy="16664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90650" y="3938778"/>
            <a:ext cx="3121152" cy="15963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0162" y="4000500"/>
            <a:ext cx="3286150" cy="15716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00162" y="4000500"/>
            <a:ext cx="3286760" cy="1571625"/>
          </a:xfrm>
          <a:custGeom>
            <a:avLst/>
            <a:gdLst/>
            <a:ahLst/>
            <a:cxnLst/>
            <a:rect l="l" t="t" r="r" b="b"/>
            <a:pathLst>
              <a:path w="3286760" h="1571625">
                <a:moveTo>
                  <a:pt x="0" y="0"/>
                </a:moveTo>
                <a:lnTo>
                  <a:pt x="2966770" y="0"/>
                </a:lnTo>
                <a:lnTo>
                  <a:pt x="2966770" y="693585"/>
                </a:lnTo>
                <a:lnTo>
                  <a:pt x="3092589" y="693585"/>
                </a:lnTo>
                <a:lnTo>
                  <a:pt x="3092589" y="592251"/>
                </a:lnTo>
                <a:lnTo>
                  <a:pt x="3286150" y="785812"/>
                </a:lnTo>
                <a:lnTo>
                  <a:pt x="3092589" y="979385"/>
                </a:lnTo>
                <a:lnTo>
                  <a:pt x="3092589" y="878052"/>
                </a:lnTo>
                <a:lnTo>
                  <a:pt x="2966770" y="878052"/>
                </a:lnTo>
                <a:lnTo>
                  <a:pt x="2966770" y="1571637"/>
                </a:lnTo>
                <a:lnTo>
                  <a:pt x="0" y="157163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559471" y="4017975"/>
            <a:ext cx="2768600" cy="147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7965" indent="-215265">
              <a:lnSpc>
                <a:spcPts val="21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000" spc="-5">
                <a:latin typeface="Calibri"/>
                <a:cs typeface="Calibri"/>
              </a:rPr>
              <a:t>Mathematics</a:t>
            </a:r>
            <a:endParaRPr sz="2000">
              <a:latin typeface="Calibri"/>
              <a:cs typeface="Calibri"/>
            </a:endParaRPr>
          </a:p>
          <a:p>
            <a:pPr marL="227965" indent="-215265">
              <a:lnSpc>
                <a:spcPts val="18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000" spc="-10">
                <a:latin typeface="Calibri"/>
                <a:cs typeface="Calibri"/>
              </a:rPr>
              <a:t>Statistics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Probability</a:t>
            </a:r>
            <a:endParaRPr sz="2000">
              <a:latin typeface="Calibri"/>
              <a:cs typeface="Calibri"/>
            </a:endParaRPr>
          </a:p>
          <a:p>
            <a:pPr marL="227965" indent="-215265">
              <a:lnSpc>
                <a:spcPts val="18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000" spc="-10">
                <a:latin typeface="Calibri"/>
                <a:cs typeface="Calibri"/>
              </a:rPr>
              <a:t>Graph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Theory</a:t>
            </a:r>
            <a:endParaRPr sz="2000">
              <a:latin typeface="Calibri"/>
              <a:cs typeface="Calibri"/>
            </a:endParaRPr>
          </a:p>
          <a:p>
            <a:pPr marL="227965" indent="-215265">
              <a:lnSpc>
                <a:spcPts val="18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000" spc="-5">
                <a:latin typeface="Calibri"/>
                <a:cs typeface="Calibri"/>
              </a:rPr>
              <a:t>Mining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Techniques</a:t>
            </a:r>
            <a:endParaRPr sz="2000">
              <a:latin typeface="Calibri"/>
              <a:cs typeface="Calibri"/>
            </a:endParaRPr>
          </a:p>
          <a:p>
            <a:pPr marL="227965" indent="-215265">
              <a:lnSpc>
                <a:spcPts val="1800"/>
              </a:lnSpc>
              <a:buFont typeface="Arial"/>
              <a:buChar char="•"/>
              <a:tabLst>
                <a:tab pos="228600" algn="l"/>
              </a:tabLst>
            </a:pPr>
            <a:r>
              <a:rPr dirty="0" sz="2000" spc="-10">
                <a:latin typeface="Calibri"/>
                <a:cs typeface="Calibri"/>
              </a:rPr>
              <a:t>Large-Scale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Computing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100"/>
              </a:lnSpc>
            </a:pPr>
            <a:r>
              <a:rPr dirty="0" sz="2000" spc="-5">
                <a:latin typeface="Arial"/>
                <a:cs typeface="Arial"/>
              </a:rPr>
              <a:t>•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 spc="-5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81228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Ego</a:t>
            </a:r>
            <a:r>
              <a:rPr dirty="0" spc="-85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187660" y="2003488"/>
            <a:ext cx="8819997" cy="24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22115" y="4672913"/>
            <a:ext cx="30448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McAuley and </a:t>
            </a: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Leskovec,</a:t>
            </a:r>
            <a:r>
              <a:rPr dirty="0" sz="2000" spc="-4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47522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Network and</a:t>
            </a:r>
            <a:r>
              <a:rPr dirty="0" spc="-55"/>
              <a:t> </a:t>
            </a:r>
            <a:r>
              <a:rPr dirty="0" spc="-5"/>
              <a:t>Representations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2615946"/>
            <a:ext cx="742188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  <a:tab pos="4203065" algn="l"/>
                <a:tab pos="4545965" algn="l"/>
              </a:tabLst>
            </a:pPr>
            <a:r>
              <a:rPr dirty="0" sz="2400" spc="-15">
                <a:latin typeface="Tahoma"/>
                <a:cs typeface="Tahoma"/>
              </a:rPr>
              <a:t>Graph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representation	</a:t>
            </a: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Tahoma"/>
                <a:cs typeface="Tahoma"/>
              </a:rPr>
              <a:t>Matrix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representation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247" y="1111440"/>
            <a:ext cx="537718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6FC0"/>
                </a:solidFill>
                <a:latin typeface="Calibri"/>
                <a:cs typeface="Calibri"/>
              </a:rPr>
              <a:t>Social </a:t>
            </a: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network </a:t>
            </a:r>
            <a:r>
              <a:rPr dirty="0" sz="2400">
                <a:latin typeface="Calibri"/>
                <a:cs typeface="Calibri"/>
              </a:rPr>
              <a:t>– a </a:t>
            </a:r>
            <a:r>
              <a:rPr dirty="0" sz="2400" spc="-5">
                <a:latin typeface="Calibri"/>
                <a:cs typeface="Calibri"/>
              </a:rPr>
              <a:t>social </a:t>
            </a:r>
            <a:r>
              <a:rPr dirty="0" sz="2400" spc="-10">
                <a:latin typeface="Calibri"/>
                <a:cs typeface="Calibri"/>
              </a:rPr>
              <a:t>structure </a:t>
            </a:r>
            <a:r>
              <a:rPr dirty="0" sz="2400" spc="-5">
                <a:latin typeface="Calibri"/>
                <a:cs typeface="Calibri"/>
              </a:rPr>
              <a:t>made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520" y="1477213"/>
            <a:ext cx="876300" cy="759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 b="1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C00000"/>
                </a:solidFill>
                <a:latin typeface="Calibri"/>
                <a:cs typeface="Calibri"/>
              </a:rPr>
              <a:t>s:  </a:t>
            </a:r>
            <a:r>
              <a:rPr dirty="0" sz="2400" spc="-10" b="1">
                <a:solidFill>
                  <a:srgbClr val="C00000"/>
                </a:solidFill>
                <a:latin typeface="Calibri"/>
                <a:cs typeface="Calibri"/>
              </a:rPr>
              <a:t>edges: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9427" y="1477213"/>
            <a:ext cx="6988175" cy="759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individuals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social </a:t>
            </a:r>
            <a:r>
              <a:rPr dirty="0" sz="2400" spc="-10">
                <a:latin typeface="Calibri"/>
                <a:cs typeface="Calibri"/>
              </a:rPr>
              <a:t>relationship </a:t>
            </a:r>
            <a:r>
              <a:rPr dirty="0" sz="2400" spc="-5">
                <a:latin typeface="Calibri"/>
                <a:cs typeface="Calibri"/>
              </a:rPr>
              <a:t>(kinship, friendship, </a:t>
            </a:r>
            <a:r>
              <a:rPr dirty="0" sz="2400" spc="-10">
                <a:latin typeface="Calibri"/>
                <a:cs typeface="Calibri"/>
              </a:rPr>
              <a:t>interactions, </a:t>
            </a:r>
            <a:r>
              <a:rPr dirty="0" sz="2400" spc="-15">
                <a:latin typeface="Calibri"/>
                <a:cs typeface="Calibri"/>
              </a:rPr>
              <a:t>etc.)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348" y="42862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4348" y="42862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80229" y="426048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4414" y="48577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4414" y="48577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80299" y="483198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5849" y="385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5849" y="385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51737" y="383184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8799" y="48577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28799" y="48577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94674" y="483198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00237" y="39290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00237" y="39290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066112" y="390328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71737" y="44291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71737" y="44291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637612" y="4403356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3237" y="385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43237" y="385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09124" y="383184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43237" y="49292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43237" y="49292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209124" y="490341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14737" y="42862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4737" y="42862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780625" y="426048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8253" y="410154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69" h="226695">
                <a:moveTo>
                  <a:pt x="0" y="226567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57287" y="4143387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5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71599" y="4000500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4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29753" y="4101528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5">
                <a:moveTo>
                  <a:pt x="0" y="0"/>
                </a:moveTo>
                <a:lnTo>
                  <a:pt x="440880" y="79806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58315" y="4172978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00162" y="5000637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4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71674" y="421482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5" h="643254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44140" y="4172965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69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72703" y="4673041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5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815640" y="4101541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69" h="369570">
                <a:moveTo>
                  <a:pt x="0" y="369442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85325" y="4144174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29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57487" y="4429137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87153" y="410154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5">
                <a:moveTo>
                  <a:pt x="369442" y="226567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87140" y="4530166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47588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78931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10261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41605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72947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04291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435633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66977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98320" y="3471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47588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778931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110261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41605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72947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104291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35633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766977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98320" y="3776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47588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778931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110261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441605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772947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04291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35633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66977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098320" y="4081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47588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778931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10261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441605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72947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04291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435633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766977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098320" y="4386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47588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778931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110261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441605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772947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04291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435633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766977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098320" y="46910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447588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778931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110261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441605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772947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104291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435633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66977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98320" y="49958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47588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778931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110261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441605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772947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104291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435633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766977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098320" y="53006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447588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778931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110261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441605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72947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104291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35633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766977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098320" y="56054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447588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778931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110261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441605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2" y="0"/>
                </a:lnTo>
                <a:lnTo>
                  <a:pt x="331342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772947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104291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435633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766977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098320" y="5910288"/>
            <a:ext cx="331470" cy="304800"/>
          </a:xfrm>
          <a:custGeom>
            <a:avLst/>
            <a:gdLst/>
            <a:ahLst/>
            <a:cxnLst/>
            <a:rect l="l" t="t" r="r" b="b"/>
            <a:pathLst>
              <a:path w="331470" h="304800">
                <a:moveTo>
                  <a:pt x="0" y="0"/>
                </a:moveTo>
                <a:lnTo>
                  <a:pt x="331343" y="0"/>
                </a:lnTo>
                <a:lnTo>
                  <a:pt x="331343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859159" y="3227781"/>
            <a:ext cx="521195" cy="184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567222" y="3243389"/>
            <a:ext cx="98425" cy="161925"/>
          </a:xfrm>
          <a:custGeom>
            <a:avLst/>
            <a:gdLst/>
            <a:ahLst/>
            <a:cxnLst/>
            <a:rect l="l" t="t" r="r" b="b"/>
            <a:pathLst>
              <a:path w="98425" h="161925">
                <a:moveTo>
                  <a:pt x="94284" y="136283"/>
                </a:moveTo>
                <a:lnTo>
                  <a:pt x="4343" y="136283"/>
                </a:lnTo>
                <a:lnTo>
                  <a:pt x="3682" y="136512"/>
                </a:lnTo>
                <a:lnTo>
                  <a:pt x="355" y="144653"/>
                </a:lnTo>
                <a:lnTo>
                  <a:pt x="380" y="153327"/>
                </a:lnTo>
                <a:lnTo>
                  <a:pt x="4419" y="161442"/>
                </a:lnTo>
                <a:lnTo>
                  <a:pt x="94284" y="161442"/>
                </a:lnTo>
                <a:lnTo>
                  <a:pt x="98399" y="144653"/>
                </a:lnTo>
                <a:lnTo>
                  <a:pt x="97980" y="141427"/>
                </a:lnTo>
                <a:lnTo>
                  <a:pt x="94284" y="136283"/>
                </a:lnTo>
                <a:close/>
              </a:path>
              <a:path w="98425" h="161925">
                <a:moveTo>
                  <a:pt x="67398" y="31965"/>
                </a:moveTo>
                <a:lnTo>
                  <a:pt x="34937" y="31965"/>
                </a:lnTo>
                <a:lnTo>
                  <a:pt x="34937" y="136283"/>
                </a:lnTo>
                <a:lnTo>
                  <a:pt x="67398" y="136283"/>
                </a:lnTo>
                <a:lnTo>
                  <a:pt x="67398" y="31965"/>
                </a:lnTo>
                <a:close/>
              </a:path>
              <a:path w="98425" h="161925">
                <a:moveTo>
                  <a:pt x="52908" y="0"/>
                </a:moveTo>
                <a:lnTo>
                  <a:pt x="38785" y="1612"/>
                </a:lnTo>
                <a:lnTo>
                  <a:pt x="4343" y="23914"/>
                </a:lnTo>
                <a:lnTo>
                  <a:pt x="0" y="41757"/>
                </a:lnTo>
                <a:lnTo>
                  <a:pt x="495" y="45224"/>
                </a:lnTo>
                <a:lnTo>
                  <a:pt x="977" y="46443"/>
                </a:lnTo>
                <a:lnTo>
                  <a:pt x="2374" y="47840"/>
                </a:lnTo>
                <a:lnTo>
                  <a:pt x="3327" y="48094"/>
                </a:lnTo>
                <a:lnTo>
                  <a:pt x="5727" y="47675"/>
                </a:lnTo>
                <a:lnTo>
                  <a:pt x="7277" y="47117"/>
                </a:lnTo>
                <a:lnTo>
                  <a:pt x="9169" y="46215"/>
                </a:lnTo>
                <a:lnTo>
                  <a:pt x="34937" y="31965"/>
                </a:lnTo>
                <a:lnTo>
                  <a:pt x="67398" y="31965"/>
                </a:lnTo>
                <a:lnTo>
                  <a:pt x="67398" y="3098"/>
                </a:lnTo>
                <a:lnTo>
                  <a:pt x="67233" y="2476"/>
                </a:lnTo>
                <a:lnTo>
                  <a:pt x="60528" y="190"/>
                </a:lnTo>
                <a:lnTo>
                  <a:pt x="52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567095" y="3243389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53035" y="0"/>
                </a:moveTo>
                <a:lnTo>
                  <a:pt x="56172" y="0"/>
                </a:lnTo>
                <a:lnTo>
                  <a:pt x="58712" y="63"/>
                </a:lnTo>
                <a:lnTo>
                  <a:pt x="60655" y="190"/>
                </a:lnTo>
                <a:lnTo>
                  <a:pt x="62598" y="304"/>
                </a:lnTo>
                <a:lnTo>
                  <a:pt x="67525" y="3098"/>
                </a:lnTo>
                <a:lnTo>
                  <a:pt x="67525" y="3835"/>
                </a:lnTo>
                <a:lnTo>
                  <a:pt x="67525" y="136283"/>
                </a:lnTo>
                <a:lnTo>
                  <a:pt x="93675" y="136283"/>
                </a:lnTo>
                <a:lnTo>
                  <a:pt x="94411" y="136283"/>
                </a:lnTo>
                <a:lnTo>
                  <a:pt x="95097" y="136512"/>
                </a:lnTo>
                <a:lnTo>
                  <a:pt x="95719" y="136969"/>
                </a:lnTo>
                <a:lnTo>
                  <a:pt x="96342" y="137426"/>
                </a:lnTo>
                <a:lnTo>
                  <a:pt x="96875" y="138150"/>
                </a:lnTo>
                <a:lnTo>
                  <a:pt x="98628" y="146659"/>
                </a:lnTo>
                <a:lnTo>
                  <a:pt x="98628" y="149047"/>
                </a:lnTo>
                <a:lnTo>
                  <a:pt x="98628" y="151358"/>
                </a:lnTo>
                <a:lnTo>
                  <a:pt x="97205" y="158775"/>
                </a:lnTo>
                <a:lnTo>
                  <a:pt x="96748" y="159727"/>
                </a:lnTo>
                <a:lnTo>
                  <a:pt x="96240" y="160413"/>
                </a:lnTo>
                <a:lnTo>
                  <a:pt x="95656" y="160820"/>
                </a:lnTo>
                <a:lnTo>
                  <a:pt x="95072" y="161239"/>
                </a:lnTo>
                <a:lnTo>
                  <a:pt x="94411" y="161442"/>
                </a:lnTo>
                <a:lnTo>
                  <a:pt x="93675" y="161442"/>
                </a:lnTo>
                <a:lnTo>
                  <a:pt x="5206" y="161442"/>
                </a:lnTo>
                <a:lnTo>
                  <a:pt x="4546" y="161442"/>
                </a:lnTo>
                <a:lnTo>
                  <a:pt x="3924" y="161239"/>
                </a:lnTo>
                <a:lnTo>
                  <a:pt x="3352" y="160820"/>
                </a:lnTo>
                <a:lnTo>
                  <a:pt x="2768" y="160413"/>
                </a:lnTo>
                <a:lnTo>
                  <a:pt x="2260" y="159727"/>
                </a:lnTo>
                <a:lnTo>
                  <a:pt x="1803" y="158775"/>
                </a:lnTo>
                <a:lnTo>
                  <a:pt x="1346" y="157822"/>
                </a:lnTo>
                <a:lnTo>
                  <a:pt x="1003" y="156552"/>
                </a:lnTo>
                <a:lnTo>
                  <a:pt x="749" y="154940"/>
                </a:lnTo>
                <a:lnTo>
                  <a:pt x="507" y="153327"/>
                </a:lnTo>
                <a:lnTo>
                  <a:pt x="380" y="151358"/>
                </a:lnTo>
                <a:lnTo>
                  <a:pt x="380" y="149047"/>
                </a:lnTo>
                <a:lnTo>
                  <a:pt x="380" y="146659"/>
                </a:lnTo>
                <a:lnTo>
                  <a:pt x="482" y="144653"/>
                </a:lnTo>
                <a:lnTo>
                  <a:pt x="685" y="143040"/>
                </a:lnTo>
                <a:lnTo>
                  <a:pt x="888" y="141427"/>
                </a:lnTo>
                <a:lnTo>
                  <a:pt x="1219" y="140131"/>
                </a:lnTo>
                <a:lnTo>
                  <a:pt x="1676" y="139141"/>
                </a:lnTo>
                <a:lnTo>
                  <a:pt x="2133" y="138150"/>
                </a:lnTo>
                <a:lnTo>
                  <a:pt x="2654" y="137426"/>
                </a:lnTo>
                <a:lnTo>
                  <a:pt x="3225" y="136969"/>
                </a:lnTo>
                <a:lnTo>
                  <a:pt x="3809" y="136512"/>
                </a:lnTo>
                <a:lnTo>
                  <a:pt x="4470" y="136283"/>
                </a:lnTo>
                <a:lnTo>
                  <a:pt x="5206" y="136283"/>
                </a:lnTo>
                <a:lnTo>
                  <a:pt x="35064" y="136283"/>
                </a:lnTo>
                <a:lnTo>
                  <a:pt x="35064" y="31965"/>
                </a:lnTo>
                <a:lnTo>
                  <a:pt x="9296" y="46215"/>
                </a:lnTo>
                <a:lnTo>
                  <a:pt x="7404" y="47117"/>
                </a:lnTo>
                <a:lnTo>
                  <a:pt x="5854" y="47675"/>
                </a:lnTo>
                <a:lnTo>
                  <a:pt x="4648" y="47891"/>
                </a:lnTo>
                <a:lnTo>
                  <a:pt x="3454" y="48094"/>
                </a:lnTo>
                <a:lnTo>
                  <a:pt x="2501" y="47840"/>
                </a:lnTo>
                <a:lnTo>
                  <a:pt x="1803" y="47142"/>
                </a:lnTo>
                <a:lnTo>
                  <a:pt x="1104" y="46443"/>
                </a:lnTo>
                <a:lnTo>
                  <a:pt x="622" y="45224"/>
                </a:lnTo>
                <a:lnTo>
                  <a:pt x="380" y="43484"/>
                </a:lnTo>
                <a:lnTo>
                  <a:pt x="126" y="41757"/>
                </a:lnTo>
                <a:lnTo>
                  <a:pt x="0" y="39319"/>
                </a:lnTo>
                <a:lnTo>
                  <a:pt x="0" y="36182"/>
                </a:lnTo>
                <a:lnTo>
                  <a:pt x="0" y="34201"/>
                </a:lnTo>
                <a:lnTo>
                  <a:pt x="749" y="28003"/>
                </a:lnTo>
                <a:lnTo>
                  <a:pt x="1079" y="27089"/>
                </a:lnTo>
                <a:lnTo>
                  <a:pt x="38912" y="1612"/>
                </a:lnTo>
                <a:lnTo>
                  <a:pt x="39319" y="1282"/>
                </a:lnTo>
                <a:lnTo>
                  <a:pt x="50469" y="0"/>
                </a:lnTo>
                <a:lnTo>
                  <a:pt x="5303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891009" y="3241649"/>
            <a:ext cx="107950" cy="163195"/>
          </a:xfrm>
          <a:custGeom>
            <a:avLst/>
            <a:gdLst/>
            <a:ahLst/>
            <a:cxnLst/>
            <a:rect l="l" t="t" r="r" b="b"/>
            <a:pathLst>
              <a:path w="107950" h="163195">
                <a:moveTo>
                  <a:pt x="99641" y="29362"/>
                </a:moveTo>
                <a:lnTo>
                  <a:pt x="45224" y="29362"/>
                </a:lnTo>
                <a:lnTo>
                  <a:pt x="48247" y="29883"/>
                </a:lnTo>
                <a:lnTo>
                  <a:pt x="53365" y="31940"/>
                </a:lnTo>
                <a:lnTo>
                  <a:pt x="62318" y="46583"/>
                </a:lnTo>
                <a:lnTo>
                  <a:pt x="62314" y="52324"/>
                </a:lnTo>
                <a:lnTo>
                  <a:pt x="46050" y="87325"/>
                </a:lnTo>
                <a:lnTo>
                  <a:pt x="35940" y="98497"/>
                </a:lnTo>
                <a:lnTo>
                  <a:pt x="8305" y="128117"/>
                </a:lnTo>
                <a:lnTo>
                  <a:pt x="0" y="152438"/>
                </a:lnTo>
                <a:lnTo>
                  <a:pt x="190" y="154787"/>
                </a:lnTo>
                <a:lnTo>
                  <a:pt x="8470" y="163169"/>
                </a:lnTo>
                <a:lnTo>
                  <a:pt x="103289" y="163169"/>
                </a:lnTo>
                <a:lnTo>
                  <a:pt x="107429" y="145605"/>
                </a:lnTo>
                <a:lnTo>
                  <a:pt x="106933" y="142214"/>
                </a:lnTo>
                <a:lnTo>
                  <a:pt x="38785" y="136779"/>
                </a:lnTo>
                <a:lnTo>
                  <a:pt x="57492" y="117576"/>
                </a:lnTo>
                <a:lnTo>
                  <a:pt x="85864" y="85928"/>
                </a:lnTo>
                <a:lnTo>
                  <a:pt x="101104" y="47205"/>
                </a:lnTo>
                <a:lnTo>
                  <a:pt x="101018" y="35585"/>
                </a:lnTo>
                <a:lnTo>
                  <a:pt x="100088" y="30505"/>
                </a:lnTo>
                <a:lnTo>
                  <a:pt x="99641" y="29362"/>
                </a:lnTo>
                <a:close/>
              </a:path>
              <a:path w="107950" h="163195">
                <a:moveTo>
                  <a:pt x="59766" y="0"/>
                </a:moveTo>
                <a:lnTo>
                  <a:pt x="46139" y="0"/>
                </a:lnTo>
                <a:lnTo>
                  <a:pt x="41059" y="495"/>
                </a:lnTo>
                <a:lnTo>
                  <a:pt x="5130" y="15214"/>
                </a:lnTo>
                <a:lnTo>
                  <a:pt x="3035" y="23025"/>
                </a:lnTo>
                <a:lnTo>
                  <a:pt x="3072" y="29362"/>
                </a:lnTo>
                <a:lnTo>
                  <a:pt x="6565" y="41503"/>
                </a:lnTo>
                <a:lnTo>
                  <a:pt x="8381" y="41503"/>
                </a:lnTo>
                <a:lnTo>
                  <a:pt x="9880" y="40868"/>
                </a:lnTo>
                <a:lnTo>
                  <a:pt x="13677" y="38303"/>
                </a:lnTo>
                <a:lnTo>
                  <a:pt x="16052" y="36906"/>
                </a:lnTo>
                <a:lnTo>
                  <a:pt x="21742" y="33845"/>
                </a:lnTo>
                <a:lnTo>
                  <a:pt x="25057" y="32461"/>
                </a:lnTo>
                <a:lnTo>
                  <a:pt x="32562" y="29984"/>
                </a:lnTo>
                <a:lnTo>
                  <a:pt x="36880" y="29362"/>
                </a:lnTo>
                <a:lnTo>
                  <a:pt x="99641" y="29362"/>
                </a:lnTo>
                <a:lnTo>
                  <a:pt x="96050" y="20180"/>
                </a:lnTo>
                <a:lnTo>
                  <a:pt x="92963" y="15709"/>
                </a:lnTo>
                <a:lnTo>
                  <a:pt x="84708" y="8204"/>
                </a:lnTo>
                <a:lnTo>
                  <a:pt x="79527" y="5270"/>
                </a:lnTo>
                <a:lnTo>
                  <a:pt x="67055" y="1054"/>
                </a:lnTo>
                <a:lnTo>
                  <a:pt x="5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891009" y="3241649"/>
            <a:ext cx="107950" cy="163195"/>
          </a:xfrm>
          <a:custGeom>
            <a:avLst/>
            <a:gdLst/>
            <a:ahLst/>
            <a:cxnLst/>
            <a:rect l="l" t="t" r="r" b="b"/>
            <a:pathLst>
              <a:path w="107950" h="163195">
                <a:moveTo>
                  <a:pt x="51422" y="0"/>
                </a:moveTo>
                <a:lnTo>
                  <a:pt x="59766" y="0"/>
                </a:lnTo>
                <a:lnTo>
                  <a:pt x="67055" y="1054"/>
                </a:lnTo>
                <a:lnTo>
                  <a:pt x="73291" y="3162"/>
                </a:lnTo>
                <a:lnTo>
                  <a:pt x="79527" y="5270"/>
                </a:lnTo>
                <a:lnTo>
                  <a:pt x="101104" y="36055"/>
                </a:lnTo>
                <a:lnTo>
                  <a:pt x="101104" y="41998"/>
                </a:lnTo>
                <a:lnTo>
                  <a:pt x="101104" y="47205"/>
                </a:lnTo>
                <a:lnTo>
                  <a:pt x="100609" y="52324"/>
                </a:lnTo>
                <a:lnTo>
                  <a:pt x="99618" y="57365"/>
                </a:lnTo>
                <a:lnTo>
                  <a:pt x="98628" y="62407"/>
                </a:lnTo>
                <a:lnTo>
                  <a:pt x="75543" y="98497"/>
                </a:lnTo>
                <a:lnTo>
                  <a:pt x="57492" y="117576"/>
                </a:lnTo>
                <a:lnTo>
                  <a:pt x="38785" y="136779"/>
                </a:lnTo>
                <a:lnTo>
                  <a:pt x="101968" y="136779"/>
                </a:lnTo>
                <a:lnTo>
                  <a:pt x="102793" y="136779"/>
                </a:lnTo>
                <a:lnTo>
                  <a:pt x="103568" y="137033"/>
                </a:lnTo>
                <a:lnTo>
                  <a:pt x="104266" y="137528"/>
                </a:lnTo>
                <a:lnTo>
                  <a:pt x="104965" y="138023"/>
                </a:lnTo>
                <a:lnTo>
                  <a:pt x="105562" y="138785"/>
                </a:lnTo>
                <a:lnTo>
                  <a:pt x="106057" y="139814"/>
                </a:lnTo>
                <a:lnTo>
                  <a:pt x="106552" y="140855"/>
                </a:lnTo>
                <a:lnTo>
                  <a:pt x="106933" y="142214"/>
                </a:lnTo>
                <a:lnTo>
                  <a:pt x="107175" y="143903"/>
                </a:lnTo>
                <a:lnTo>
                  <a:pt x="107429" y="145605"/>
                </a:lnTo>
                <a:lnTo>
                  <a:pt x="107543" y="147599"/>
                </a:lnTo>
                <a:lnTo>
                  <a:pt x="107543" y="149923"/>
                </a:lnTo>
                <a:lnTo>
                  <a:pt x="107543" y="152311"/>
                </a:lnTo>
                <a:lnTo>
                  <a:pt x="104698" y="162496"/>
                </a:lnTo>
                <a:lnTo>
                  <a:pt x="104038" y="162953"/>
                </a:lnTo>
                <a:lnTo>
                  <a:pt x="103289" y="163169"/>
                </a:lnTo>
                <a:lnTo>
                  <a:pt x="102463" y="163169"/>
                </a:lnTo>
                <a:lnTo>
                  <a:pt x="10286" y="163169"/>
                </a:lnTo>
                <a:lnTo>
                  <a:pt x="8470" y="163169"/>
                </a:lnTo>
                <a:lnTo>
                  <a:pt x="6896" y="163004"/>
                </a:lnTo>
                <a:lnTo>
                  <a:pt x="5575" y="162674"/>
                </a:lnTo>
                <a:lnTo>
                  <a:pt x="4254" y="162344"/>
                </a:lnTo>
                <a:lnTo>
                  <a:pt x="3187" y="161709"/>
                </a:lnTo>
                <a:lnTo>
                  <a:pt x="2362" y="160756"/>
                </a:lnTo>
                <a:lnTo>
                  <a:pt x="1536" y="159804"/>
                </a:lnTo>
                <a:lnTo>
                  <a:pt x="927" y="158432"/>
                </a:lnTo>
                <a:lnTo>
                  <a:pt x="558" y="156603"/>
                </a:lnTo>
                <a:lnTo>
                  <a:pt x="190" y="154787"/>
                </a:lnTo>
                <a:lnTo>
                  <a:pt x="0" y="152438"/>
                </a:lnTo>
                <a:lnTo>
                  <a:pt x="0" y="149542"/>
                </a:lnTo>
                <a:lnTo>
                  <a:pt x="0" y="146824"/>
                </a:lnTo>
                <a:lnTo>
                  <a:pt x="126" y="144487"/>
                </a:lnTo>
                <a:lnTo>
                  <a:pt x="380" y="142544"/>
                </a:lnTo>
                <a:lnTo>
                  <a:pt x="622" y="140601"/>
                </a:lnTo>
                <a:lnTo>
                  <a:pt x="8305" y="128117"/>
                </a:lnTo>
                <a:lnTo>
                  <a:pt x="36055" y="98374"/>
                </a:lnTo>
                <a:lnTo>
                  <a:pt x="41592" y="92595"/>
                </a:lnTo>
                <a:lnTo>
                  <a:pt x="46050" y="87325"/>
                </a:lnTo>
                <a:lnTo>
                  <a:pt x="49441" y="82575"/>
                </a:lnTo>
                <a:lnTo>
                  <a:pt x="52831" y="77825"/>
                </a:lnTo>
                <a:lnTo>
                  <a:pt x="55473" y="73494"/>
                </a:lnTo>
                <a:lnTo>
                  <a:pt x="57365" y="69570"/>
                </a:lnTo>
                <a:lnTo>
                  <a:pt x="59270" y="65646"/>
                </a:lnTo>
                <a:lnTo>
                  <a:pt x="60566" y="62026"/>
                </a:lnTo>
                <a:lnTo>
                  <a:pt x="61277" y="58724"/>
                </a:lnTo>
                <a:lnTo>
                  <a:pt x="61975" y="55422"/>
                </a:lnTo>
                <a:lnTo>
                  <a:pt x="62318" y="52285"/>
                </a:lnTo>
                <a:lnTo>
                  <a:pt x="62318" y="49314"/>
                </a:lnTo>
                <a:lnTo>
                  <a:pt x="62318" y="46583"/>
                </a:lnTo>
                <a:lnTo>
                  <a:pt x="50799" y="30911"/>
                </a:lnTo>
                <a:lnTo>
                  <a:pt x="48247" y="29883"/>
                </a:lnTo>
                <a:lnTo>
                  <a:pt x="45224" y="29362"/>
                </a:lnTo>
                <a:lnTo>
                  <a:pt x="41757" y="29362"/>
                </a:lnTo>
                <a:lnTo>
                  <a:pt x="36880" y="29362"/>
                </a:lnTo>
                <a:lnTo>
                  <a:pt x="9880" y="40868"/>
                </a:lnTo>
                <a:lnTo>
                  <a:pt x="8381" y="41503"/>
                </a:lnTo>
                <a:lnTo>
                  <a:pt x="7315" y="41503"/>
                </a:lnTo>
                <a:lnTo>
                  <a:pt x="6565" y="41503"/>
                </a:lnTo>
                <a:lnTo>
                  <a:pt x="5930" y="41262"/>
                </a:lnTo>
                <a:lnTo>
                  <a:pt x="5397" y="40767"/>
                </a:lnTo>
                <a:lnTo>
                  <a:pt x="4851" y="40271"/>
                </a:lnTo>
                <a:lnTo>
                  <a:pt x="4419" y="39446"/>
                </a:lnTo>
                <a:lnTo>
                  <a:pt x="4089" y="38290"/>
                </a:lnTo>
                <a:lnTo>
                  <a:pt x="3759" y="37134"/>
                </a:lnTo>
                <a:lnTo>
                  <a:pt x="3492" y="35585"/>
                </a:lnTo>
                <a:lnTo>
                  <a:pt x="3289" y="33642"/>
                </a:lnTo>
                <a:lnTo>
                  <a:pt x="3086" y="31699"/>
                </a:lnTo>
                <a:lnTo>
                  <a:pt x="2971" y="29324"/>
                </a:lnTo>
                <a:lnTo>
                  <a:pt x="2971" y="26517"/>
                </a:lnTo>
                <a:lnTo>
                  <a:pt x="2971" y="24612"/>
                </a:lnTo>
                <a:lnTo>
                  <a:pt x="3035" y="23025"/>
                </a:lnTo>
                <a:lnTo>
                  <a:pt x="3162" y="21742"/>
                </a:lnTo>
                <a:lnTo>
                  <a:pt x="3289" y="20459"/>
                </a:lnTo>
                <a:lnTo>
                  <a:pt x="3467" y="19354"/>
                </a:lnTo>
                <a:lnTo>
                  <a:pt x="3721" y="18402"/>
                </a:lnTo>
                <a:lnTo>
                  <a:pt x="3962" y="17449"/>
                </a:lnTo>
                <a:lnTo>
                  <a:pt x="4305" y="16624"/>
                </a:lnTo>
                <a:lnTo>
                  <a:pt x="4711" y="15925"/>
                </a:lnTo>
                <a:lnTo>
                  <a:pt x="5130" y="15214"/>
                </a:lnTo>
                <a:lnTo>
                  <a:pt x="5841" y="14376"/>
                </a:lnTo>
                <a:lnTo>
                  <a:pt x="6883" y="13385"/>
                </a:lnTo>
                <a:lnTo>
                  <a:pt x="7912" y="12395"/>
                </a:lnTo>
                <a:lnTo>
                  <a:pt x="9817" y="11125"/>
                </a:lnTo>
                <a:lnTo>
                  <a:pt x="12585" y="9601"/>
                </a:lnTo>
                <a:lnTo>
                  <a:pt x="15341" y="8077"/>
                </a:lnTo>
                <a:lnTo>
                  <a:pt x="46139" y="0"/>
                </a:lnTo>
                <a:lnTo>
                  <a:pt x="51422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217030" y="3236696"/>
            <a:ext cx="117081" cy="175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547256" y="3243757"/>
            <a:ext cx="119380" cy="161925"/>
          </a:xfrm>
          <a:custGeom>
            <a:avLst/>
            <a:gdLst/>
            <a:ahLst/>
            <a:cxnLst/>
            <a:rect l="l" t="t" r="r" b="b"/>
            <a:pathLst>
              <a:path w="119379" h="161925">
                <a:moveTo>
                  <a:pt x="99860" y="127863"/>
                </a:moveTo>
                <a:lnTo>
                  <a:pt x="68516" y="127863"/>
                </a:lnTo>
                <a:lnTo>
                  <a:pt x="68516" y="157683"/>
                </a:lnTo>
                <a:lnTo>
                  <a:pt x="78524" y="161709"/>
                </a:lnTo>
                <a:lnTo>
                  <a:pt x="89700" y="161709"/>
                </a:lnTo>
                <a:lnTo>
                  <a:pt x="99860" y="157683"/>
                </a:lnTo>
                <a:lnTo>
                  <a:pt x="99860" y="127863"/>
                </a:lnTo>
                <a:close/>
              </a:path>
              <a:path w="119379" h="161925">
                <a:moveTo>
                  <a:pt x="76809" y="0"/>
                </a:moveTo>
                <a:lnTo>
                  <a:pt x="4076" y="92189"/>
                </a:lnTo>
                <a:lnTo>
                  <a:pt x="0" y="116471"/>
                </a:lnTo>
                <a:lnTo>
                  <a:pt x="139" y="119049"/>
                </a:lnTo>
                <a:lnTo>
                  <a:pt x="6019" y="127863"/>
                </a:lnTo>
                <a:lnTo>
                  <a:pt x="115595" y="127863"/>
                </a:lnTo>
                <a:lnTo>
                  <a:pt x="116763" y="126771"/>
                </a:lnTo>
                <a:lnTo>
                  <a:pt x="118503" y="122402"/>
                </a:lnTo>
                <a:lnTo>
                  <a:pt x="118935" y="119202"/>
                </a:lnTo>
                <a:lnTo>
                  <a:pt x="118935" y="110274"/>
                </a:lnTo>
                <a:lnTo>
                  <a:pt x="118465" y="106908"/>
                </a:lnTo>
                <a:lnTo>
                  <a:pt x="116560" y="102857"/>
                </a:lnTo>
                <a:lnTo>
                  <a:pt x="115430" y="101853"/>
                </a:lnTo>
                <a:lnTo>
                  <a:pt x="26009" y="101853"/>
                </a:lnTo>
                <a:lnTo>
                  <a:pt x="68262" y="28130"/>
                </a:lnTo>
                <a:lnTo>
                  <a:pt x="99860" y="28130"/>
                </a:lnTo>
                <a:lnTo>
                  <a:pt x="99860" y="4419"/>
                </a:lnTo>
                <a:lnTo>
                  <a:pt x="84620" y="114"/>
                </a:lnTo>
                <a:lnTo>
                  <a:pt x="76809" y="0"/>
                </a:lnTo>
                <a:close/>
              </a:path>
              <a:path w="119379" h="161925">
                <a:moveTo>
                  <a:pt x="99860" y="28130"/>
                </a:moveTo>
                <a:lnTo>
                  <a:pt x="68516" y="28130"/>
                </a:lnTo>
                <a:lnTo>
                  <a:pt x="68516" y="101853"/>
                </a:lnTo>
                <a:lnTo>
                  <a:pt x="99860" y="101853"/>
                </a:lnTo>
                <a:lnTo>
                  <a:pt x="99860" y="28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573266" y="3271888"/>
            <a:ext cx="42545" cy="74295"/>
          </a:xfrm>
          <a:custGeom>
            <a:avLst/>
            <a:gdLst/>
            <a:ahLst/>
            <a:cxnLst/>
            <a:rect l="l" t="t" r="r" b="b"/>
            <a:pathLst>
              <a:path w="42545" h="74295">
                <a:moveTo>
                  <a:pt x="42252" y="0"/>
                </a:moveTo>
                <a:lnTo>
                  <a:pt x="0" y="73723"/>
                </a:lnTo>
                <a:lnTo>
                  <a:pt x="42506" y="73723"/>
                </a:lnTo>
                <a:lnTo>
                  <a:pt x="42506" y="0"/>
                </a:lnTo>
                <a:lnTo>
                  <a:pt x="42252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47256" y="3243757"/>
            <a:ext cx="119380" cy="161925"/>
          </a:xfrm>
          <a:custGeom>
            <a:avLst/>
            <a:gdLst/>
            <a:ahLst/>
            <a:cxnLst/>
            <a:rect l="l" t="t" r="r" b="b"/>
            <a:pathLst>
              <a:path w="119379" h="161925">
                <a:moveTo>
                  <a:pt x="76809" y="0"/>
                </a:moveTo>
                <a:lnTo>
                  <a:pt x="81026" y="0"/>
                </a:lnTo>
                <a:lnTo>
                  <a:pt x="84620" y="114"/>
                </a:lnTo>
                <a:lnTo>
                  <a:pt x="87591" y="317"/>
                </a:lnTo>
                <a:lnTo>
                  <a:pt x="90563" y="520"/>
                </a:lnTo>
                <a:lnTo>
                  <a:pt x="99860" y="4419"/>
                </a:lnTo>
                <a:lnTo>
                  <a:pt x="99860" y="5333"/>
                </a:lnTo>
                <a:lnTo>
                  <a:pt x="99860" y="101853"/>
                </a:lnTo>
                <a:lnTo>
                  <a:pt x="114109" y="101853"/>
                </a:lnTo>
                <a:lnTo>
                  <a:pt x="115430" y="101853"/>
                </a:lnTo>
                <a:lnTo>
                  <a:pt x="116560" y="102857"/>
                </a:lnTo>
                <a:lnTo>
                  <a:pt x="117513" y="104889"/>
                </a:lnTo>
                <a:lnTo>
                  <a:pt x="118465" y="106908"/>
                </a:lnTo>
                <a:lnTo>
                  <a:pt x="118935" y="110274"/>
                </a:lnTo>
                <a:lnTo>
                  <a:pt x="118935" y="114985"/>
                </a:lnTo>
                <a:lnTo>
                  <a:pt x="118935" y="119202"/>
                </a:lnTo>
                <a:lnTo>
                  <a:pt x="118503" y="122402"/>
                </a:lnTo>
                <a:lnTo>
                  <a:pt x="117640" y="124586"/>
                </a:lnTo>
                <a:lnTo>
                  <a:pt x="116763" y="126771"/>
                </a:lnTo>
                <a:lnTo>
                  <a:pt x="115595" y="127863"/>
                </a:lnTo>
                <a:lnTo>
                  <a:pt x="114109" y="127863"/>
                </a:lnTo>
                <a:lnTo>
                  <a:pt x="99860" y="127863"/>
                </a:lnTo>
                <a:lnTo>
                  <a:pt x="99860" y="156857"/>
                </a:lnTo>
                <a:lnTo>
                  <a:pt x="99860" y="157683"/>
                </a:lnTo>
                <a:lnTo>
                  <a:pt x="99606" y="158407"/>
                </a:lnTo>
                <a:lnTo>
                  <a:pt x="99110" y="159029"/>
                </a:lnTo>
                <a:lnTo>
                  <a:pt x="98615" y="159651"/>
                </a:lnTo>
                <a:lnTo>
                  <a:pt x="97751" y="160172"/>
                </a:lnTo>
                <a:lnTo>
                  <a:pt x="96507" y="160578"/>
                </a:lnTo>
                <a:lnTo>
                  <a:pt x="95275" y="160997"/>
                </a:lnTo>
                <a:lnTo>
                  <a:pt x="93662" y="161302"/>
                </a:lnTo>
                <a:lnTo>
                  <a:pt x="91681" y="161505"/>
                </a:lnTo>
                <a:lnTo>
                  <a:pt x="89700" y="161709"/>
                </a:lnTo>
                <a:lnTo>
                  <a:pt x="87134" y="161823"/>
                </a:lnTo>
                <a:lnTo>
                  <a:pt x="83997" y="161823"/>
                </a:lnTo>
                <a:lnTo>
                  <a:pt x="81026" y="161823"/>
                </a:lnTo>
                <a:lnTo>
                  <a:pt x="78524" y="161709"/>
                </a:lnTo>
                <a:lnTo>
                  <a:pt x="76504" y="161505"/>
                </a:lnTo>
                <a:lnTo>
                  <a:pt x="74472" y="161302"/>
                </a:lnTo>
                <a:lnTo>
                  <a:pt x="72872" y="160997"/>
                </a:lnTo>
                <a:lnTo>
                  <a:pt x="71666" y="160578"/>
                </a:lnTo>
                <a:lnTo>
                  <a:pt x="70472" y="160172"/>
                </a:lnTo>
                <a:lnTo>
                  <a:pt x="69646" y="159651"/>
                </a:lnTo>
                <a:lnTo>
                  <a:pt x="69189" y="159029"/>
                </a:lnTo>
                <a:lnTo>
                  <a:pt x="68732" y="158407"/>
                </a:lnTo>
                <a:lnTo>
                  <a:pt x="68516" y="157683"/>
                </a:lnTo>
                <a:lnTo>
                  <a:pt x="68516" y="156857"/>
                </a:lnTo>
                <a:lnTo>
                  <a:pt x="68516" y="127863"/>
                </a:lnTo>
                <a:lnTo>
                  <a:pt x="7175" y="127863"/>
                </a:lnTo>
                <a:lnTo>
                  <a:pt x="6019" y="127863"/>
                </a:lnTo>
                <a:lnTo>
                  <a:pt x="4991" y="127723"/>
                </a:lnTo>
                <a:lnTo>
                  <a:pt x="4076" y="127431"/>
                </a:lnTo>
                <a:lnTo>
                  <a:pt x="3175" y="127152"/>
                </a:lnTo>
                <a:lnTo>
                  <a:pt x="2413" y="126491"/>
                </a:lnTo>
                <a:lnTo>
                  <a:pt x="1790" y="125450"/>
                </a:lnTo>
                <a:lnTo>
                  <a:pt x="1168" y="124421"/>
                </a:lnTo>
                <a:lnTo>
                  <a:pt x="711" y="122935"/>
                </a:lnTo>
                <a:lnTo>
                  <a:pt x="431" y="120992"/>
                </a:lnTo>
                <a:lnTo>
                  <a:pt x="139" y="119049"/>
                </a:lnTo>
                <a:lnTo>
                  <a:pt x="0" y="116471"/>
                </a:lnTo>
                <a:lnTo>
                  <a:pt x="0" y="113245"/>
                </a:lnTo>
                <a:lnTo>
                  <a:pt x="0" y="110604"/>
                </a:lnTo>
                <a:lnTo>
                  <a:pt x="50" y="108318"/>
                </a:lnTo>
                <a:lnTo>
                  <a:pt x="177" y="106375"/>
                </a:lnTo>
                <a:lnTo>
                  <a:pt x="304" y="104432"/>
                </a:lnTo>
                <a:lnTo>
                  <a:pt x="508" y="102679"/>
                </a:lnTo>
                <a:lnTo>
                  <a:pt x="800" y="101104"/>
                </a:lnTo>
                <a:lnTo>
                  <a:pt x="1092" y="99542"/>
                </a:lnTo>
                <a:lnTo>
                  <a:pt x="1498" y="98056"/>
                </a:lnTo>
                <a:lnTo>
                  <a:pt x="2044" y="96646"/>
                </a:lnTo>
                <a:lnTo>
                  <a:pt x="2578" y="95237"/>
                </a:lnTo>
                <a:lnTo>
                  <a:pt x="3251" y="93751"/>
                </a:lnTo>
                <a:lnTo>
                  <a:pt x="4076" y="92189"/>
                </a:lnTo>
                <a:lnTo>
                  <a:pt x="53886" y="4343"/>
                </a:lnTo>
                <a:lnTo>
                  <a:pt x="54305" y="3594"/>
                </a:lnTo>
                <a:lnTo>
                  <a:pt x="55003" y="2959"/>
                </a:lnTo>
                <a:lnTo>
                  <a:pt x="55994" y="2425"/>
                </a:lnTo>
                <a:lnTo>
                  <a:pt x="56984" y="1879"/>
                </a:lnTo>
                <a:lnTo>
                  <a:pt x="66903" y="253"/>
                </a:lnTo>
                <a:lnTo>
                  <a:pt x="69621" y="88"/>
                </a:lnTo>
                <a:lnTo>
                  <a:pt x="72923" y="0"/>
                </a:lnTo>
                <a:lnTo>
                  <a:pt x="76809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886079" y="3244494"/>
            <a:ext cx="105410" cy="163195"/>
          </a:xfrm>
          <a:custGeom>
            <a:avLst/>
            <a:gdLst/>
            <a:ahLst/>
            <a:cxnLst/>
            <a:rect l="l" t="t" r="r" b="b"/>
            <a:pathLst>
              <a:path w="105409" h="163195">
                <a:moveTo>
                  <a:pt x="4864" y="127990"/>
                </a:moveTo>
                <a:lnTo>
                  <a:pt x="3378" y="127990"/>
                </a:lnTo>
                <a:lnTo>
                  <a:pt x="2806" y="128193"/>
                </a:lnTo>
                <a:lnTo>
                  <a:pt x="0" y="144513"/>
                </a:lnTo>
                <a:lnTo>
                  <a:pt x="165" y="147650"/>
                </a:lnTo>
                <a:lnTo>
                  <a:pt x="37249" y="163169"/>
                </a:lnTo>
                <a:lnTo>
                  <a:pt x="42202" y="163169"/>
                </a:lnTo>
                <a:lnTo>
                  <a:pt x="82260" y="153390"/>
                </a:lnTo>
                <a:lnTo>
                  <a:pt x="98002" y="137160"/>
                </a:lnTo>
                <a:lnTo>
                  <a:pt x="33324" y="137160"/>
                </a:lnTo>
                <a:lnTo>
                  <a:pt x="28521" y="136664"/>
                </a:lnTo>
                <a:lnTo>
                  <a:pt x="6121" y="128460"/>
                </a:lnTo>
                <a:lnTo>
                  <a:pt x="4864" y="127990"/>
                </a:lnTo>
                <a:close/>
              </a:path>
              <a:path w="105409" h="163195">
                <a:moveTo>
                  <a:pt x="100538" y="85864"/>
                </a:moveTo>
                <a:lnTo>
                  <a:pt x="43154" y="85864"/>
                </a:lnTo>
                <a:lnTo>
                  <a:pt x="48272" y="86398"/>
                </a:lnTo>
                <a:lnTo>
                  <a:pt x="56705" y="88544"/>
                </a:lnTo>
                <a:lnTo>
                  <a:pt x="70446" y="106807"/>
                </a:lnTo>
                <a:lnTo>
                  <a:pt x="70446" y="115392"/>
                </a:lnTo>
                <a:lnTo>
                  <a:pt x="43649" y="137160"/>
                </a:lnTo>
                <a:lnTo>
                  <a:pt x="98002" y="137160"/>
                </a:lnTo>
                <a:lnTo>
                  <a:pt x="103517" y="124701"/>
                </a:lnTo>
                <a:lnTo>
                  <a:pt x="105016" y="116967"/>
                </a:lnTo>
                <a:lnTo>
                  <a:pt x="105016" y="100609"/>
                </a:lnTo>
                <a:lnTo>
                  <a:pt x="103822" y="93853"/>
                </a:lnTo>
                <a:lnTo>
                  <a:pt x="100538" y="85864"/>
                </a:lnTo>
                <a:close/>
              </a:path>
              <a:path w="105409" h="163195">
                <a:moveTo>
                  <a:pt x="91020" y="0"/>
                </a:moveTo>
                <a:lnTo>
                  <a:pt x="11518" y="0"/>
                </a:lnTo>
                <a:lnTo>
                  <a:pt x="9474" y="723"/>
                </a:lnTo>
                <a:lnTo>
                  <a:pt x="6908" y="3619"/>
                </a:lnTo>
                <a:lnTo>
                  <a:pt x="6379" y="5600"/>
                </a:lnTo>
                <a:lnTo>
                  <a:pt x="6288" y="82207"/>
                </a:lnTo>
                <a:lnTo>
                  <a:pt x="6794" y="84353"/>
                </a:lnTo>
                <a:lnTo>
                  <a:pt x="8851" y="86753"/>
                </a:lnTo>
                <a:lnTo>
                  <a:pt x="10566" y="87350"/>
                </a:lnTo>
                <a:lnTo>
                  <a:pt x="16433" y="87350"/>
                </a:lnTo>
                <a:lnTo>
                  <a:pt x="20129" y="87096"/>
                </a:lnTo>
                <a:lnTo>
                  <a:pt x="27978" y="86106"/>
                </a:lnTo>
                <a:lnTo>
                  <a:pt x="32334" y="85864"/>
                </a:lnTo>
                <a:lnTo>
                  <a:pt x="100538" y="85864"/>
                </a:lnTo>
                <a:lnTo>
                  <a:pt x="99034" y="82207"/>
                </a:lnTo>
                <a:lnTo>
                  <a:pt x="65130" y="62191"/>
                </a:lnTo>
                <a:lnTo>
                  <a:pt x="33286" y="62191"/>
                </a:lnTo>
                <a:lnTo>
                  <a:pt x="33286" y="27876"/>
                </a:lnTo>
                <a:lnTo>
                  <a:pt x="91922" y="27876"/>
                </a:lnTo>
                <a:lnTo>
                  <a:pt x="93192" y="26758"/>
                </a:lnTo>
                <a:lnTo>
                  <a:pt x="94919" y="22301"/>
                </a:lnTo>
                <a:lnTo>
                  <a:pt x="95351" y="18707"/>
                </a:lnTo>
                <a:lnTo>
                  <a:pt x="95250" y="9144"/>
                </a:lnTo>
                <a:lnTo>
                  <a:pt x="91719" y="254"/>
                </a:lnTo>
                <a:lnTo>
                  <a:pt x="91020" y="0"/>
                </a:lnTo>
                <a:close/>
              </a:path>
              <a:path w="105409" h="163195">
                <a:moveTo>
                  <a:pt x="59550" y="61455"/>
                </a:moveTo>
                <a:lnTo>
                  <a:pt x="44742" y="61493"/>
                </a:lnTo>
                <a:lnTo>
                  <a:pt x="39039" y="61658"/>
                </a:lnTo>
                <a:lnTo>
                  <a:pt x="36169" y="61861"/>
                </a:lnTo>
                <a:lnTo>
                  <a:pt x="33286" y="62191"/>
                </a:lnTo>
                <a:lnTo>
                  <a:pt x="65130" y="62191"/>
                </a:lnTo>
                <a:lnTo>
                  <a:pt x="59550" y="61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886028" y="3244494"/>
            <a:ext cx="105410" cy="163195"/>
          </a:xfrm>
          <a:custGeom>
            <a:avLst/>
            <a:gdLst/>
            <a:ahLst/>
            <a:cxnLst/>
            <a:rect l="l" t="t" r="r" b="b"/>
            <a:pathLst>
              <a:path w="105409" h="163195">
                <a:moveTo>
                  <a:pt x="14376" y="0"/>
                </a:moveTo>
                <a:lnTo>
                  <a:pt x="90322" y="0"/>
                </a:lnTo>
                <a:lnTo>
                  <a:pt x="91071" y="0"/>
                </a:lnTo>
                <a:lnTo>
                  <a:pt x="91770" y="254"/>
                </a:lnTo>
                <a:lnTo>
                  <a:pt x="92430" y="749"/>
                </a:lnTo>
                <a:lnTo>
                  <a:pt x="93090" y="1244"/>
                </a:lnTo>
                <a:lnTo>
                  <a:pt x="93649" y="2019"/>
                </a:lnTo>
                <a:lnTo>
                  <a:pt x="94106" y="3098"/>
                </a:lnTo>
                <a:lnTo>
                  <a:pt x="94564" y="4165"/>
                </a:lnTo>
                <a:lnTo>
                  <a:pt x="94894" y="5600"/>
                </a:lnTo>
                <a:lnTo>
                  <a:pt x="95097" y="7365"/>
                </a:lnTo>
                <a:lnTo>
                  <a:pt x="95300" y="9144"/>
                </a:lnTo>
                <a:lnTo>
                  <a:pt x="95402" y="11277"/>
                </a:lnTo>
                <a:lnTo>
                  <a:pt x="95402" y="13754"/>
                </a:lnTo>
                <a:lnTo>
                  <a:pt x="95402" y="18707"/>
                </a:lnTo>
                <a:lnTo>
                  <a:pt x="94970" y="22301"/>
                </a:lnTo>
                <a:lnTo>
                  <a:pt x="94106" y="24536"/>
                </a:lnTo>
                <a:lnTo>
                  <a:pt x="93243" y="26758"/>
                </a:lnTo>
                <a:lnTo>
                  <a:pt x="91973" y="27876"/>
                </a:lnTo>
                <a:lnTo>
                  <a:pt x="90322" y="27876"/>
                </a:lnTo>
                <a:lnTo>
                  <a:pt x="33337" y="27876"/>
                </a:lnTo>
                <a:lnTo>
                  <a:pt x="33337" y="62191"/>
                </a:lnTo>
                <a:lnTo>
                  <a:pt x="36220" y="61861"/>
                </a:lnTo>
                <a:lnTo>
                  <a:pt x="39090" y="61658"/>
                </a:lnTo>
                <a:lnTo>
                  <a:pt x="41948" y="61582"/>
                </a:lnTo>
                <a:lnTo>
                  <a:pt x="44792" y="61493"/>
                </a:lnTo>
                <a:lnTo>
                  <a:pt x="47790" y="61455"/>
                </a:lnTo>
                <a:lnTo>
                  <a:pt x="50926" y="61455"/>
                </a:lnTo>
                <a:lnTo>
                  <a:pt x="59601" y="61455"/>
                </a:lnTo>
                <a:lnTo>
                  <a:pt x="67297" y="62471"/>
                </a:lnTo>
                <a:lnTo>
                  <a:pt x="74028" y="64490"/>
                </a:lnTo>
                <a:lnTo>
                  <a:pt x="80771" y="66509"/>
                </a:lnTo>
                <a:lnTo>
                  <a:pt x="86423" y="69481"/>
                </a:lnTo>
                <a:lnTo>
                  <a:pt x="91008" y="73406"/>
                </a:lnTo>
                <a:lnTo>
                  <a:pt x="95592" y="77330"/>
                </a:lnTo>
                <a:lnTo>
                  <a:pt x="99085" y="82207"/>
                </a:lnTo>
                <a:lnTo>
                  <a:pt x="101472" y="88036"/>
                </a:lnTo>
                <a:lnTo>
                  <a:pt x="103873" y="93853"/>
                </a:lnTo>
                <a:lnTo>
                  <a:pt x="105067" y="100609"/>
                </a:lnTo>
                <a:lnTo>
                  <a:pt x="105067" y="108292"/>
                </a:lnTo>
                <a:lnTo>
                  <a:pt x="105067" y="116967"/>
                </a:lnTo>
                <a:lnTo>
                  <a:pt x="103568" y="124701"/>
                </a:lnTo>
                <a:lnTo>
                  <a:pt x="100545" y="131521"/>
                </a:lnTo>
                <a:lnTo>
                  <a:pt x="97535" y="138328"/>
                </a:lnTo>
                <a:lnTo>
                  <a:pt x="93281" y="144068"/>
                </a:lnTo>
                <a:lnTo>
                  <a:pt x="55743" y="162244"/>
                </a:lnTo>
                <a:lnTo>
                  <a:pt x="42252" y="163169"/>
                </a:lnTo>
                <a:lnTo>
                  <a:pt x="37299" y="163169"/>
                </a:lnTo>
                <a:lnTo>
                  <a:pt x="32588" y="162864"/>
                </a:lnTo>
                <a:lnTo>
                  <a:pt x="28130" y="162242"/>
                </a:lnTo>
                <a:lnTo>
                  <a:pt x="23672" y="161632"/>
                </a:lnTo>
                <a:lnTo>
                  <a:pt x="19659" y="160845"/>
                </a:lnTo>
                <a:lnTo>
                  <a:pt x="16116" y="159893"/>
                </a:lnTo>
                <a:lnTo>
                  <a:pt x="12560" y="158940"/>
                </a:lnTo>
                <a:lnTo>
                  <a:pt x="2920" y="154686"/>
                </a:lnTo>
                <a:lnTo>
                  <a:pt x="2209" y="154063"/>
                </a:lnTo>
                <a:lnTo>
                  <a:pt x="1701" y="153390"/>
                </a:lnTo>
                <a:lnTo>
                  <a:pt x="1371" y="152641"/>
                </a:lnTo>
                <a:lnTo>
                  <a:pt x="1041" y="151904"/>
                </a:lnTo>
                <a:lnTo>
                  <a:pt x="0" y="142646"/>
                </a:lnTo>
                <a:lnTo>
                  <a:pt x="0" y="140500"/>
                </a:lnTo>
                <a:lnTo>
                  <a:pt x="0" y="138188"/>
                </a:lnTo>
                <a:lnTo>
                  <a:pt x="2362" y="128612"/>
                </a:lnTo>
                <a:lnTo>
                  <a:pt x="2857" y="128193"/>
                </a:lnTo>
                <a:lnTo>
                  <a:pt x="3428" y="127990"/>
                </a:lnTo>
                <a:lnTo>
                  <a:pt x="4089" y="127990"/>
                </a:lnTo>
                <a:lnTo>
                  <a:pt x="4914" y="127990"/>
                </a:lnTo>
                <a:lnTo>
                  <a:pt x="6172" y="128460"/>
                </a:lnTo>
                <a:lnTo>
                  <a:pt x="7873" y="129413"/>
                </a:lnTo>
                <a:lnTo>
                  <a:pt x="9563" y="130365"/>
                </a:lnTo>
                <a:lnTo>
                  <a:pt x="11798" y="131419"/>
                </a:lnTo>
                <a:lnTo>
                  <a:pt x="33375" y="137160"/>
                </a:lnTo>
                <a:lnTo>
                  <a:pt x="38912" y="137160"/>
                </a:lnTo>
                <a:lnTo>
                  <a:pt x="43700" y="137160"/>
                </a:lnTo>
                <a:lnTo>
                  <a:pt x="61950" y="130898"/>
                </a:lnTo>
                <a:lnTo>
                  <a:pt x="64681" y="128714"/>
                </a:lnTo>
                <a:lnTo>
                  <a:pt x="66789" y="125958"/>
                </a:lnTo>
                <a:lnTo>
                  <a:pt x="68275" y="122656"/>
                </a:lnTo>
                <a:lnTo>
                  <a:pt x="69761" y="119354"/>
                </a:lnTo>
                <a:lnTo>
                  <a:pt x="70497" y="115392"/>
                </a:lnTo>
                <a:lnTo>
                  <a:pt x="70497" y="110769"/>
                </a:lnTo>
                <a:lnTo>
                  <a:pt x="70497" y="106807"/>
                </a:lnTo>
                <a:lnTo>
                  <a:pt x="69888" y="103276"/>
                </a:lnTo>
                <a:lnTo>
                  <a:pt x="68643" y="100177"/>
                </a:lnTo>
                <a:lnTo>
                  <a:pt x="67411" y="97078"/>
                </a:lnTo>
                <a:lnTo>
                  <a:pt x="52539" y="87477"/>
                </a:lnTo>
                <a:lnTo>
                  <a:pt x="48323" y="86398"/>
                </a:lnTo>
                <a:lnTo>
                  <a:pt x="43205" y="85864"/>
                </a:lnTo>
                <a:lnTo>
                  <a:pt x="37172" y="85864"/>
                </a:lnTo>
                <a:lnTo>
                  <a:pt x="32384" y="85864"/>
                </a:lnTo>
                <a:lnTo>
                  <a:pt x="28028" y="86106"/>
                </a:lnTo>
                <a:lnTo>
                  <a:pt x="24104" y="86601"/>
                </a:lnTo>
                <a:lnTo>
                  <a:pt x="20180" y="87096"/>
                </a:lnTo>
                <a:lnTo>
                  <a:pt x="16484" y="87350"/>
                </a:lnTo>
                <a:lnTo>
                  <a:pt x="13017" y="87350"/>
                </a:lnTo>
                <a:lnTo>
                  <a:pt x="10617" y="87350"/>
                </a:lnTo>
                <a:lnTo>
                  <a:pt x="8902" y="86753"/>
                </a:lnTo>
                <a:lnTo>
                  <a:pt x="7873" y="85547"/>
                </a:lnTo>
                <a:lnTo>
                  <a:pt x="6845" y="84353"/>
                </a:lnTo>
                <a:lnTo>
                  <a:pt x="6324" y="82143"/>
                </a:lnTo>
                <a:lnTo>
                  <a:pt x="6324" y="78917"/>
                </a:lnTo>
                <a:lnTo>
                  <a:pt x="6324" y="9296"/>
                </a:lnTo>
                <a:lnTo>
                  <a:pt x="6324" y="5994"/>
                </a:lnTo>
                <a:lnTo>
                  <a:pt x="6959" y="3619"/>
                </a:lnTo>
                <a:lnTo>
                  <a:pt x="8242" y="2171"/>
                </a:lnTo>
                <a:lnTo>
                  <a:pt x="9524" y="723"/>
                </a:lnTo>
                <a:lnTo>
                  <a:pt x="11569" y="0"/>
                </a:lnTo>
                <a:lnTo>
                  <a:pt x="14376" y="0"/>
                </a:lnTo>
                <a:close/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215953" y="3241776"/>
            <a:ext cx="110489" cy="166370"/>
          </a:xfrm>
          <a:custGeom>
            <a:avLst/>
            <a:gdLst/>
            <a:ahLst/>
            <a:cxnLst/>
            <a:rect l="l" t="t" r="r" b="b"/>
            <a:pathLst>
              <a:path w="110490" h="166370">
                <a:moveTo>
                  <a:pt x="71713" y="0"/>
                </a:moveTo>
                <a:lnTo>
                  <a:pt x="68576" y="0"/>
                </a:lnTo>
                <a:lnTo>
                  <a:pt x="61389" y="247"/>
                </a:lnTo>
                <a:lnTo>
                  <a:pt x="19325" y="19189"/>
                </a:lnTo>
                <a:lnTo>
                  <a:pt x="2675" y="55918"/>
                </a:lnTo>
                <a:lnTo>
                  <a:pt x="0" y="98361"/>
                </a:lnTo>
                <a:lnTo>
                  <a:pt x="224" y="103835"/>
                </a:lnTo>
                <a:lnTo>
                  <a:pt x="12658" y="149009"/>
                </a:lnTo>
                <a:lnTo>
                  <a:pt x="46389" y="165900"/>
                </a:lnTo>
                <a:lnTo>
                  <a:pt x="63000" y="165900"/>
                </a:lnTo>
                <a:lnTo>
                  <a:pt x="100618" y="144856"/>
                </a:lnTo>
                <a:lnTo>
                  <a:pt x="103047" y="140881"/>
                </a:lnTo>
                <a:lnTo>
                  <a:pt x="51685" y="140881"/>
                </a:lnTo>
                <a:lnTo>
                  <a:pt x="48268" y="140157"/>
                </a:lnTo>
                <a:lnTo>
                  <a:pt x="32200" y="104711"/>
                </a:lnTo>
                <a:lnTo>
                  <a:pt x="32152" y="95161"/>
                </a:lnTo>
                <a:lnTo>
                  <a:pt x="33879" y="94005"/>
                </a:lnTo>
                <a:lnTo>
                  <a:pt x="54987" y="86855"/>
                </a:lnTo>
                <a:lnTo>
                  <a:pt x="106935" y="86855"/>
                </a:lnTo>
                <a:lnTo>
                  <a:pt x="106117" y="84086"/>
                </a:lnTo>
                <a:lnTo>
                  <a:pt x="103412" y="79095"/>
                </a:lnTo>
                <a:lnTo>
                  <a:pt x="96544" y="71373"/>
                </a:lnTo>
                <a:lnTo>
                  <a:pt x="31530" y="71373"/>
                </a:lnTo>
                <a:lnTo>
                  <a:pt x="31606" y="65087"/>
                </a:lnTo>
                <a:lnTo>
                  <a:pt x="55850" y="26149"/>
                </a:lnTo>
                <a:lnTo>
                  <a:pt x="61515" y="24904"/>
                </a:lnTo>
                <a:lnTo>
                  <a:pt x="100120" y="24904"/>
                </a:lnTo>
                <a:lnTo>
                  <a:pt x="100351" y="21666"/>
                </a:lnTo>
                <a:lnTo>
                  <a:pt x="74875" y="190"/>
                </a:lnTo>
                <a:lnTo>
                  <a:pt x="71713" y="0"/>
                </a:lnTo>
                <a:close/>
              </a:path>
              <a:path w="110490" h="166370">
                <a:moveTo>
                  <a:pt x="106935" y="86855"/>
                </a:moveTo>
                <a:lnTo>
                  <a:pt x="61184" y="86855"/>
                </a:lnTo>
                <a:lnTo>
                  <a:pt x="64486" y="87414"/>
                </a:lnTo>
                <a:lnTo>
                  <a:pt x="69935" y="89649"/>
                </a:lnTo>
                <a:lnTo>
                  <a:pt x="78482" y="108419"/>
                </a:lnTo>
                <a:lnTo>
                  <a:pt x="78355" y="117627"/>
                </a:lnTo>
                <a:lnTo>
                  <a:pt x="59368" y="140881"/>
                </a:lnTo>
                <a:lnTo>
                  <a:pt x="103047" y="140881"/>
                </a:lnTo>
                <a:lnTo>
                  <a:pt x="104250" y="138912"/>
                </a:lnTo>
                <a:lnTo>
                  <a:pt x="109216" y="125120"/>
                </a:lnTo>
                <a:lnTo>
                  <a:pt x="110448" y="117627"/>
                </a:lnTo>
                <a:lnTo>
                  <a:pt x="110448" y="102336"/>
                </a:lnTo>
                <a:lnTo>
                  <a:pt x="109584" y="95821"/>
                </a:lnTo>
                <a:lnTo>
                  <a:pt x="106935" y="86855"/>
                </a:lnTo>
                <a:close/>
              </a:path>
              <a:path w="110490" h="166370">
                <a:moveTo>
                  <a:pt x="72830" y="62077"/>
                </a:moveTo>
                <a:lnTo>
                  <a:pt x="61095" y="62077"/>
                </a:lnTo>
                <a:lnTo>
                  <a:pt x="57666" y="62344"/>
                </a:lnTo>
                <a:lnTo>
                  <a:pt x="31530" y="71373"/>
                </a:lnTo>
                <a:lnTo>
                  <a:pt x="96544" y="71373"/>
                </a:lnTo>
                <a:lnTo>
                  <a:pt x="96059" y="70827"/>
                </a:lnTo>
                <a:lnTo>
                  <a:pt x="91334" y="67652"/>
                </a:lnTo>
                <a:lnTo>
                  <a:pt x="79764" y="63195"/>
                </a:lnTo>
                <a:lnTo>
                  <a:pt x="72830" y="62077"/>
                </a:lnTo>
                <a:close/>
              </a:path>
              <a:path w="110490" h="166370">
                <a:moveTo>
                  <a:pt x="100120" y="24904"/>
                </a:moveTo>
                <a:lnTo>
                  <a:pt x="72170" y="24904"/>
                </a:lnTo>
                <a:lnTo>
                  <a:pt x="75650" y="25158"/>
                </a:lnTo>
                <a:lnTo>
                  <a:pt x="81682" y="26149"/>
                </a:lnTo>
                <a:lnTo>
                  <a:pt x="84311" y="26720"/>
                </a:lnTo>
                <a:lnTo>
                  <a:pt x="88769" y="28041"/>
                </a:lnTo>
                <a:lnTo>
                  <a:pt x="90674" y="28638"/>
                </a:lnTo>
                <a:lnTo>
                  <a:pt x="93811" y="29717"/>
                </a:lnTo>
                <a:lnTo>
                  <a:pt x="95093" y="29984"/>
                </a:lnTo>
                <a:lnTo>
                  <a:pt x="96909" y="29984"/>
                </a:lnTo>
                <a:lnTo>
                  <a:pt x="97608" y="29781"/>
                </a:lnTo>
                <a:lnTo>
                  <a:pt x="98764" y="28955"/>
                </a:lnTo>
                <a:lnTo>
                  <a:pt x="99221" y="28270"/>
                </a:lnTo>
                <a:lnTo>
                  <a:pt x="99881" y="26377"/>
                </a:lnTo>
                <a:lnTo>
                  <a:pt x="100120" y="24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248105" y="3328631"/>
            <a:ext cx="46355" cy="54610"/>
          </a:xfrm>
          <a:custGeom>
            <a:avLst/>
            <a:gdLst/>
            <a:ahLst/>
            <a:cxnLst/>
            <a:rect l="l" t="t" r="r" b="b"/>
            <a:pathLst>
              <a:path w="46354" h="54610">
                <a:moveTo>
                  <a:pt x="25146" y="0"/>
                </a:moveTo>
                <a:lnTo>
                  <a:pt x="22834" y="0"/>
                </a:lnTo>
                <a:lnTo>
                  <a:pt x="20561" y="203"/>
                </a:lnTo>
                <a:lnTo>
                  <a:pt x="18326" y="622"/>
                </a:lnTo>
                <a:lnTo>
                  <a:pt x="16103" y="1028"/>
                </a:lnTo>
                <a:lnTo>
                  <a:pt x="5575" y="5016"/>
                </a:lnTo>
                <a:lnTo>
                  <a:pt x="3581" y="6045"/>
                </a:lnTo>
                <a:lnTo>
                  <a:pt x="1727" y="7150"/>
                </a:lnTo>
                <a:lnTo>
                  <a:pt x="0" y="8305"/>
                </a:lnTo>
                <a:lnTo>
                  <a:pt x="0" y="17145"/>
                </a:lnTo>
                <a:lnTo>
                  <a:pt x="495" y="24511"/>
                </a:lnTo>
                <a:lnTo>
                  <a:pt x="1485" y="30416"/>
                </a:lnTo>
                <a:lnTo>
                  <a:pt x="2476" y="36322"/>
                </a:lnTo>
                <a:lnTo>
                  <a:pt x="3937" y="41008"/>
                </a:lnTo>
                <a:lnTo>
                  <a:pt x="5880" y="44475"/>
                </a:lnTo>
                <a:lnTo>
                  <a:pt x="7823" y="47955"/>
                </a:lnTo>
                <a:lnTo>
                  <a:pt x="10261" y="50406"/>
                </a:lnTo>
                <a:lnTo>
                  <a:pt x="13195" y="51854"/>
                </a:lnTo>
                <a:lnTo>
                  <a:pt x="16116" y="53301"/>
                </a:lnTo>
                <a:lnTo>
                  <a:pt x="19532" y="54025"/>
                </a:lnTo>
                <a:lnTo>
                  <a:pt x="23406" y="54025"/>
                </a:lnTo>
                <a:lnTo>
                  <a:pt x="27216" y="54025"/>
                </a:lnTo>
                <a:lnTo>
                  <a:pt x="46329" y="29819"/>
                </a:lnTo>
                <a:lnTo>
                  <a:pt x="46329" y="25768"/>
                </a:lnTo>
                <a:lnTo>
                  <a:pt x="46329" y="21564"/>
                </a:lnTo>
                <a:lnTo>
                  <a:pt x="45961" y="17856"/>
                </a:lnTo>
                <a:lnTo>
                  <a:pt x="45212" y="14681"/>
                </a:lnTo>
                <a:lnTo>
                  <a:pt x="44475" y="11506"/>
                </a:lnTo>
                <a:lnTo>
                  <a:pt x="43281" y="8813"/>
                </a:lnTo>
                <a:lnTo>
                  <a:pt x="41617" y="6629"/>
                </a:lnTo>
                <a:lnTo>
                  <a:pt x="39966" y="4445"/>
                </a:lnTo>
                <a:lnTo>
                  <a:pt x="37782" y="2794"/>
                </a:lnTo>
                <a:lnTo>
                  <a:pt x="35052" y="1676"/>
                </a:lnTo>
                <a:lnTo>
                  <a:pt x="32334" y="558"/>
                </a:lnTo>
                <a:lnTo>
                  <a:pt x="29032" y="0"/>
                </a:lnTo>
                <a:lnTo>
                  <a:pt x="25146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215885" y="3241776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68643" y="0"/>
                </a:moveTo>
                <a:lnTo>
                  <a:pt x="71780" y="0"/>
                </a:lnTo>
                <a:lnTo>
                  <a:pt x="74942" y="190"/>
                </a:lnTo>
                <a:lnTo>
                  <a:pt x="78117" y="558"/>
                </a:lnTo>
                <a:lnTo>
                  <a:pt x="81305" y="927"/>
                </a:lnTo>
                <a:lnTo>
                  <a:pt x="97701" y="5892"/>
                </a:lnTo>
                <a:lnTo>
                  <a:pt x="98310" y="6426"/>
                </a:lnTo>
                <a:lnTo>
                  <a:pt x="98793" y="7023"/>
                </a:lnTo>
                <a:lnTo>
                  <a:pt x="99123" y="7683"/>
                </a:lnTo>
                <a:lnTo>
                  <a:pt x="99453" y="8343"/>
                </a:lnTo>
                <a:lnTo>
                  <a:pt x="99720" y="9067"/>
                </a:lnTo>
                <a:lnTo>
                  <a:pt x="99923" y="9855"/>
                </a:lnTo>
                <a:lnTo>
                  <a:pt x="100126" y="10642"/>
                </a:lnTo>
                <a:lnTo>
                  <a:pt x="100279" y="11607"/>
                </a:lnTo>
                <a:lnTo>
                  <a:pt x="100355" y="12763"/>
                </a:lnTo>
                <a:lnTo>
                  <a:pt x="100444" y="13919"/>
                </a:lnTo>
                <a:lnTo>
                  <a:pt x="100482" y="15328"/>
                </a:lnTo>
                <a:lnTo>
                  <a:pt x="100482" y="16979"/>
                </a:lnTo>
                <a:lnTo>
                  <a:pt x="100482" y="19532"/>
                </a:lnTo>
                <a:lnTo>
                  <a:pt x="100418" y="21666"/>
                </a:lnTo>
                <a:lnTo>
                  <a:pt x="100291" y="23355"/>
                </a:lnTo>
                <a:lnTo>
                  <a:pt x="100177" y="25044"/>
                </a:lnTo>
                <a:lnTo>
                  <a:pt x="99949" y="26377"/>
                </a:lnTo>
                <a:lnTo>
                  <a:pt x="99618" y="27317"/>
                </a:lnTo>
                <a:lnTo>
                  <a:pt x="99288" y="28270"/>
                </a:lnTo>
                <a:lnTo>
                  <a:pt x="98831" y="28955"/>
                </a:lnTo>
                <a:lnTo>
                  <a:pt x="98247" y="29362"/>
                </a:lnTo>
                <a:lnTo>
                  <a:pt x="97675" y="29781"/>
                </a:lnTo>
                <a:lnTo>
                  <a:pt x="96977" y="29984"/>
                </a:lnTo>
                <a:lnTo>
                  <a:pt x="96151" y="29984"/>
                </a:lnTo>
                <a:lnTo>
                  <a:pt x="95161" y="29984"/>
                </a:lnTo>
                <a:lnTo>
                  <a:pt x="93878" y="29717"/>
                </a:lnTo>
                <a:lnTo>
                  <a:pt x="92303" y="29184"/>
                </a:lnTo>
                <a:lnTo>
                  <a:pt x="90741" y="28638"/>
                </a:lnTo>
                <a:lnTo>
                  <a:pt x="88836" y="28041"/>
                </a:lnTo>
                <a:lnTo>
                  <a:pt x="86601" y="27381"/>
                </a:lnTo>
                <a:lnTo>
                  <a:pt x="84378" y="26720"/>
                </a:lnTo>
                <a:lnTo>
                  <a:pt x="81749" y="26149"/>
                </a:lnTo>
                <a:lnTo>
                  <a:pt x="78740" y="25653"/>
                </a:lnTo>
                <a:lnTo>
                  <a:pt x="75717" y="25158"/>
                </a:lnTo>
                <a:lnTo>
                  <a:pt x="72237" y="24904"/>
                </a:lnTo>
                <a:lnTo>
                  <a:pt x="68275" y="24904"/>
                </a:lnTo>
                <a:lnTo>
                  <a:pt x="61582" y="24904"/>
                </a:lnTo>
                <a:lnTo>
                  <a:pt x="55918" y="26149"/>
                </a:lnTo>
                <a:lnTo>
                  <a:pt x="51295" y="28625"/>
                </a:lnTo>
                <a:lnTo>
                  <a:pt x="46672" y="31102"/>
                </a:lnTo>
                <a:lnTo>
                  <a:pt x="33705" y="53530"/>
                </a:lnTo>
                <a:lnTo>
                  <a:pt x="32385" y="59143"/>
                </a:lnTo>
                <a:lnTo>
                  <a:pt x="31673" y="65087"/>
                </a:lnTo>
                <a:lnTo>
                  <a:pt x="31597" y="71373"/>
                </a:lnTo>
                <a:lnTo>
                  <a:pt x="33413" y="70205"/>
                </a:lnTo>
                <a:lnTo>
                  <a:pt x="35496" y="69049"/>
                </a:lnTo>
                <a:lnTo>
                  <a:pt x="61163" y="62077"/>
                </a:lnTo>
                <a:lnTo>
                  <a:pt x="64795" y="62077"/>
                </a:lnTo>
                <a:lnTo>
                  <a:pt x="72898" y="62077"/>
                </a:lnTo>
                <a:lnTo>
                  <a:pt x="99796" y="74955"/>
                </a:lnTo>
                <a:lnTo>
                  <a:pt x="103479" y="79095"/>
                </a:lnTo>
                <a:lnTo>
                  <a:pt x="106184" y="84086"/>
                </a:lnTo>
                <a:lnTo>
                  <a:pt x="107911" y="89954"/>
                </a:lnTo>
                <a:lnTo>
                  <a:pt x="109651" y="95821"/>
                </a:lnTo>
                <a:lnTo>
                  <a:pt x="110515" y="102336"/>
                </a:lnTo>
                <a:lnTo>
                  <a:pt x="110515" y="109524"/>
                </a:lnTo>
                <a:lnTo>
                  <a:pt x="110515" y="117627"/>
                </a:lnTo>
                <a:lnTo>
                  <a:pt x="91109" y="154851"/>
                </a:lnTo>
                <a:lnTo>
                  <a:pt x="63068" y="165900"/>
                </a:lnTo>
                <a:lnTo>
                  <a:pt x="53898" y="165900"/>
                </a:lnTo>
                <a:lnTo>
                  <a:pt x="46456" y="165900"/>
                </a:lnTo>
                <a:lnTo>
                  <a:pt x="39979" y="165061"/>
                </a:lnTo>
                <a:lnTo>
                  <a:pt x="34442" y="163360"/>
                </a:lnTo>
                <a:lnTo>
                  <a:pt x="28905" y="161670"/>
                </a:lnTo>
                <a:lnTo>
                  <a:pt x="10160" y="144462"/>
                </a:lnTo>
                <a:lnTo>
                  <a:pt x="7594" y="139928"/>
                </a:lnTo>
                <a:lnTo>
                  <a:pt x="5549" y="134810"/>
                </a:lnTo>
                <a:lnTo>
                  <a:pt x="4025" y="129108"/>
                </a:lnTo>
                <a:lnTo>
                  <a:pt x="2501" y="123405"/>
                </a:lnTo>
                <a:lnTo>
                  <a:pt x="1447" y="117208"/>
                </a:lnTo>
                <a:lnTo>
                  <a:pt x="863" y="110515"/>
                </a:lnTo>
                <a:lnTo>
                  <a:pt x="292" y="103835"/>
                </a:lnTo>
                <a:lnTo>
                  <a:pt x="0" y="96723"/>
                </a:lnTo>
                <a:lnTo>
                  <a:pt x="0" y="89204"/>
                </a:lnTo>
                <a:lnTo>
                  <a:pt x="0" y="82930"/>
                </a:lnTo>
                <a:lnTo>
                  <a:pt x="304" y="76365"/>
                </a:lnTo>
                <a:lnTo>
                  <a:pt x="927" y="69507"/>
                </a:lnTo>
                <a:lnTo>
                  <a:pt x="1549" y="62649"/>
                </a:lnTo>
                <a:lnTo>
                  <a:pt x="2743" y="55918"/>
                </a:lnTo>
                <a:lnTo>
                  <a:pt x="4521" y="49314"/>
                </a:lnTo>
                <a:lnTo>
                  <a:pt x="6299" y="42710"/>
                </a:lnTo>
                <a:lnTo>
                  <a:pt x="29552" y="10185"/>
                </a:lnTo>
                <a:lnTo>
                  <a:pt x="61456" y="247"/>
                </a:lnTo>
                <a:lnTo>
                  <a:pt x="6864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46847" y="3244494"/>
            <a:ext cx="108585" cy="161290"/>
          </a:xfrm>
          <a:custGeom>
            <a:avLst/>
            <a:gdLst/>
            <a:ahLst/>
            <a:cxnLst/>
            <a:rect l="l" t="t" r="r" b="b"/>
            <a:pathLst>
              <a:path w="108584" h="161289">
                <a:moveTo>
                  <a:pt x="101968" y="0"/>
                </a:moveTo>
                <a:lnTo>
                  <a:pt x="4381" y="0"/>
                </a:lnTo>
                <a:lnTo>
                  <a:pt x="3657" y="254"/>
                </a:lnTo>
                <a:lnTo>
                  <a:pt x="0" y="18961"/>
                </a:lnTo>
                <a:lnTo>
                  <a:pt x="431" y="22567"/>
                </a:lnTo>
                <a:lnTo>
                  <a:pt x="2171" y="27114"/>
                </a:lnTo>
                <a:lnTo>
                  <a:pt x="3467" y="28244"/>
                </a:lnTo>
                <a:lnTo>
                  <a:pt x="72605" y="28244"/>
                </a:lnTo>
                <a:lnTo>
                  <a:pt x="15862" y="153390"/>
                </a:lnTo>
                <a:lnTo>
                  <a:pt x="15201" y="154787"/>
                </a:lnTo>
                <a:lnTo>
                  <a:pt x="14909" y="155968"/>
                </a:lnTo>
                <a:lnTo>
                  <a:pt x="15004" y="157060"/>
                </a:lnTo>
                <a:lnTo>
                  <a:pt x="28587" y="161074"/>
                </a:lnTo>
                <a:lnTo>
                  <a:pt x="38887" y="161010"/>
                </a:lnTo>
                <a:lnTo>
                  <a:pt x="104444" y="33705"/>
                </a:lnTo>
                <a:lnTo>
                  <a:pt x="108203" y="18237"/>
                </a:lnTo>
                <a:lnTo>
                  <a:pt x="108140" y="8382"/>
                </a:lnTo>
                <a:lnTo>
                  <a:pt x="103212" y="139"/>
                </a:lnTo>
                <a:lnTo>
                  <a:pt x="101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546847" y="3244494"/>
            <a:ext cx="108585" cy="161290"/>
          </a:xfrm>
          <a:custGeom>
            <a:avLst/>
            <a:gdLst/>
            <a:ahLst/>
            <a:cxnLst/>
            <a:rect l="l" t="t" r="r" b="b"/>
            <a:pathLst>
              <a:path w="108584" h="161289">
                <a:moveTo>
                  <a:pt x="5206" y="0"/>
                </a:moveTo>
                <a:lnTo>
                  <a:pt x="100482" y="0"/>
                </a:lnTo>
                <a:lnTo>
                  <a:pt x="101968" y="0"/>
                </a:lnTo>
                <a:lnTo>
                  <a:pt x="103212" y="139"/>
                </a:lnTo>
                <a:lnTo>
                  <a:pt x="104203" y="431"/>
                </a:lnTo>
                <a:lnTo>
                  <a:pt x="105194" y="723"/>
                </a:lnTo>
                <a:lnTo>
                  <a:pt x="105981" y="1358"/>
                </a:lnTo>
                <a:lnTo>
                  <a:pt x="106552" y="2349"/>
                </a:lnTo>
                <a:lnTo>
                  <a:pt x="107137" y="3340"/>
                </a:lnTo>
                <a:lnTo>
                  <a:pt x="107568" y="4749"/>
                </a:lnTo>
                <a:lnTo>
                  <a:pt x="107861" y="6565"/>
                </a:lnTo>
                <a:lnTo>
                  <a:pt x="108140" y="8382"/>
                </a:lnTo>
                <a:lnTo>
                  <a:pt x="108292" y="10782"/>
                </a:lnTo>
                <a:lnTo>
                  <a:pt x="108292" y="13754"/>
                </a:lnTo>
                <a:lnTo>
                  <a:pt x="108292" y="16154"/>
                </a:lnTo>
                <a:lnTo>
                  <a:pt x="106184" y="29298"/>
                </a:lnTo>
                <a:lnTo>
                  <a:pt x="105689" y="30670"/>
                </a:lnTo>
                <a:lnTo>
                  <a:pt x="51663" y="155994"/>
                </a:lnTo>
                <a:lnTo>
                  <a:pt x="49745" y="158584"/>
                </a:lnTo>
                <a:lnTo>
                  <a:pt x="48958" y="159258"/>
                </a:lnTo>
                <a:lnTo>
                  <a:pt x="47866" y="159766"/>
                </a:lnTo>
                <a:lnTo>
                  <a:pt x="46469" y="160134"/>
                </a:lnTo>
                <a:lnTo>
                  <a:pt x="45059" y="160515"/>
                </a:lnTo>
                <a:lnTo>
                  <a:pt x="43268" y="160756"/>
                </a:lnTo>
                <a:lnTo>
                  <a:pt x="41071" y="160883"/>
                </a:lnTo>
                <a:lnTo>
                  <a:pt x="38887" y="161010"/>
                </a:lnTo>
                <a:lnTo>
                  <a:pt x="36182" y="161074"/>
                </a:lnTo>
                <a:lnTo>
                  <a:pt x="32956" y="161074"/>
                </a:lnTo>
                <a:lnTo>
                  <a:pt x="28587" y="161074"/>
                </a:lnTo>
                <a:lnTo>
                  <a:pt x="25107" y="160921"/>
                </a:lnTo>
                <a:lnTo>
                  <a:pt x="22555" y="160629"/>
                </a:lnTo>
                <a:lnTo>
                  <a:pt x="19989" y="160350"/>
                </a:lnTo>
                <a:lnTo>
                  <a:pt x="18110" y="159893"/>
                </a:lnTo>
                <a:lnTo>
                  <a:pt x="16916" y="159270"/>
                </a:lnTo>
                <a:lnTo>
                  <a:pt x="15722" y="158648"/>
                </a:lnTo>
                <a:lnTo>
                  <a:pt x="15074" y="157873"/>
                </a:lnTo>
                <a:lnTo>
                  <a:pt x="14998" y="156921"/>
                </a:lnTo>
                <a:lnTo>
                  <a:pt x="14909" y="155968"/>
                </a:lnTo>
                <a:lnTo>
                  <a:pt x="15201" y="154787"/>
                </a:lnTo>
                <a:lnTo>
                  <a:pt x="15862" y="153390"/>
                </a:lnTo>
                <a:lnTo>
                  <a:pt x="72605" y="28244"/>
                </a:lnTo>
                <a:lnTo>
                  <a:pt x="5206" y="28244"/>
                </a:lnTo>
                <a:lnTo>
                  <a:pt x="3467" y="28244"/>
                </a:lnTo>
                <a:lnTo>
                  <a:pt x="2171" y="27114"/>
                </a:lnTo>
                <a:lnTo>
                  <a:pt x="1308" y="24841"/>
                </a:lnTo>
                <a:lnTo>
                  <a:pt x="431" y="22567"/>
                </a:lnTo>
                <a:lnTo>
                  <a:pt x="0" y="18961"/>
                </a:lnTo>
                <a:lnTo>
                  <a:pt x="0" y="13995"/>
                </a:lnTo>
                <a:lnTo>
                  <a:pt x="0" y="11518"/>
                </a:lnTo>
                <a:lnTo>
                  <a:pt x="126" y="9398"/>
                </a:lnTo>
                <a:lnTo>
                  <a:pt x="380" y="7620"/>
                </a:lnTo>
                <a:lnTo>
                  <a:pt x="622" y="5842"/>
                </a:lnTo>
                <a:lnTo>
                  <a:pt x="977" y="4381"/>
                </a:lnTo>
                <a:lnTo>
                  <a:pt x="4381" y="0"/>
                </a:lnTo>
                <a:lnTo>
                  <a:pt x="5206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875714" y="3241662"/>
            <a:ext cx="113664" cy="166370"/>
          </a:xfrm>
          <a:custGeom>
            <a:avLst/>
            <a:gdLst/>
            <a:ahLst/>
            <a:cxnLst/>
            <a:rect l="l" t="t" r="r" b="b"/>
            <a:pathLst>
              <a:path w="113665" h="166370">
                <a:moveTo>
                  <a:pt x="67449" y="0"/>
                </a:moveTo>
                <a:lnTo>
                  <a:pt x="49695" y="0"/>
                </a:lnTo>
                <a:lnTo>
                  <a:pt x="41846" y="1028"/>
                </a:lnTo>
                <a:lnTo>
                  <a:pt x="5727" y="30822"/>
                </a:lnTo>
                <a:lnTo>
                  <a:pt x="4584" y="47574"/>
                </a:lnTo>
                <a:lnTo>
                  <a:pt x="5143" y="51282"/>
                </a:lnTo>
                <a:lnTo>
                  <a:pt x="31965" y="82257"/>
                </a:lnTo>
                <a:lnTo>
                  <a:pt x="26771" y="84988"/>
                </a:lnTo>
                <a:lnTo>
                  <a:pt x="685" y="115696"/>
                </a:lnTo>
                <a:lnTo>
                  <a:pt x="0" y="131203"/>
                </a:lnTo>
                <a:lnTo>
                  <a:pt x="1155" y="137134"/>
                </a:lnTo>
                <a:lnTo>
                  <a:pt x="37960" y="165112"/>
                </a:lnTo>
                <a:lnTo>
                  <a:pt x="45935" y="166014"/>
                </a:lnTo>
                <a:lnTo>
                  <a:pt x="64515" y="166014"/>
                </a:lnTo>
                <a:lnTo>
                  <a:pt x="103352" y="150139"/>
                </a:lnTo>
                <a:lnTo>
                  <a:pt x="108551" y="141985"/>
                </a:lnTo>
                <a:lnTo>
                  <a:pt x="48742" y="141985"/>
                </a:lnTo>
                <a:lnTo>
                  <a:pt x="42519" y="140284"/>
                </a:lnTo>
                <a:lnTo>
                  <a:pt x="34175" y="133515"/>
                </a:lnTo>
                <a:lnTo>
                  <a:pt x="32092" y="128600"/>
                </a:lnTo>
                <a:lnTo>
                  <a:pt x="32092" y="119265"/>
                </a:lnTo>
                <a:lnTo>
                  <a:pt x="55016" y="94157"/>
                </a:lnTo>
                <a:lnTo>
                  <a:pt x="103029" y="94157"/>
                </a:lnTo>
                <a:lnTo>
                  <a:pt x="102222" y="93141"/>
                </a:lnTo>
                <a:lnTo>
                  <a:pt x="98882" y="89941"/>
                </a:lnTo>
                <a:lnTo>
                  <a:pt x="90944" y="83997"/>
                </a:lnTo>
                <a:lnTo>
                  <a:pt x="86448" y="81191"/>
                </a:lnTo>
                <a:lnTo>
                  <a:pt x="81406" y="78549"/>
                </a:lnTo>
                <a:lnTo>
                  <a:pt x="85699" y="76149"/>
                </a:lnTo>
                <a:lnTo>
                  <a:pt x="89547" y="73482"/>
                </a:lnTo>
                <a:lnTo>
                  <a:pt x="96316" y="67627"/>
                </a:lnTo>
                <a:lnTo>
                  <a:pt x="96640" y="67271"/>
                </a:lnTo>
                <a:lnTo>
                  <a:pt x="58610" y="67271"/>
                </a:lnTo>
                <a:lnTo>
                  <a:pt x="54648" y="65125"/>
                </a:lnTo>
                <a:lnTo>
                  <a:pt x="35940" y="44386"/>
                </a:lnTo>
                <a:lnTo>
                  <a:pt x="35940" y="36131"/>
                </a:lnTo>
                <a:lnTo>
                  <a:pt x="37630" y="31737"/>
                </a:lnTo>
                <a:lnTo>
                  <a:pt x="44399" y="25374"/>
                </a:lnTo>
                <a:lnTo>
                  <a:pt x="49568" y="23787"/>
                </a:lnTo>
                <a:lnTo>
                  <a:pt x="106056" y="23787"/>
                </a:lnTo>
                <a:lnTo>
                  <a:pt x="103936" y="18516"/>
                </a:lnTo>
                <a:lnTo>
                  <a:pt x="100939" y="14363"/>
                </a:lnTo>
                <a:lnTo>
                  <a:pt x="92849" y="7429"/>
                </a:lnTo>
                <a:lnTo>
                  <a:pt x="87668" y="4749"/>
                </a:lnTo>
                <a:lnTo>
                  <a:pt x="75031" y="939"/>
                </a:lnTo>
                <a:lnTo>
                  <a:pt x="67449" y="0"/>
                </a:lnTo>
                <a:close/>
              </a:path>
              <a:path w="113665" h="166370">
                <a:moveTo>
                  <a:pt x="103029" y="94157"/>
                </a:moveTo>
                <a:lnTo>
                  <a:pt x="55016" y="94157"/>
                </a:lnTo>
                <a:lnTo>
                  <a:pt x="59397" y="96304"/>
                </a:lnTo>
                <a:lnTo>
                  <a:pt x="63233" y="98412"/>
                </a:lnTo>
                <a:lnTo>
                  <a:pt x="81149" y="119265"/>
                </a:lnTo>
                <a:lnTo>
                  <a:pt x="81133" y="128600"/>
                </a:lnTo>
                <a:lnTo>
                  <a:pt x="79159" y="133311"/>
                </a:lnTo>
                <a:lnTo>
                  <a:pt x="71145" y="140246"/>
                </a:lnTo>
                <a:lnTo>
                  <a:pt x="65100" y="141985"/>
                </a:lnTo>
                <a:lnTo>
                  <a:pt x="108551" y="141985"/>
                </a:lnTo>
                <a:lnTo>
                  <a:pt x="112115" y="133934"/>
                </a:lnTo>
                <a:lnTo>
                  <a:pt x="113372" y="127444"/>
                </a:lnTo>
                <a:lnTo>
                  <a:pt x="113372" y="115633"/>
                </a:lnTo>
                <a:lnTo>
                  <a:pt x="112648" y="111417"/>
                </a:lnTo>
                <a:lnTo>
                  <a:pt x="109753" y="103657"/>
                </a:lnTo>
                <a:lnTo>
                  <a:pt x="107670" y="99999"/>
                </a:lnTo>
                <a:lnTo>
                  <a:pt x="103029" y="94157"/>
                </a:lnTo>
                <a:close/>
              </a:path>
              <a:path w="113665" h="166370">
                <a:moveTo>
                  <a:pt x="106056" y="23787"/>
                </a:moveTo>
                <a:lnTo>
                  <a:pt x="60058" y="23787"/>
                </a:lnTo>
                <a:lnTo>
                  <a:pt x="63131" y="24193"/>
                </a:lnTo>
                <a:lnTo>
                  <a:pt x="68338" y="25844"/>
                </a:lnTo>
                <a:lnTo>
                  <a:pt x="77444" y="39471"/>
                </a:lnTo>
                <a:lnTo>
                  <a:pt x="77352" y="47574"/>
                </a:lnTo>
                <a:lnTo>
                  <a:pt x="75806" y="51828"/>
                </a:lnTo>
                <a:lnTo>
                  <a:pt x="69291" y="59918"/>
                </a:lnTo>
                <a:lnTo>
                  <a:pt x="64642" y="63715"/>
                </a:lnTo>
                <a:lnTo>
                  <a:pt x="58610" y="67271"/>
                </a:lnTo>
                <a:lnTo>
                  <a:pt x="96640" y="67271"/>
                </a:lnTo>
                <a:lnTo>
                  <a:pt x="108788" y="43281"/>
                </a:lnTo>
                <a:lnTo>
                  <a:pt x="108788" y="33527"/>
                </a:lnTo>
                <a:lnTo>
                  <a:pt x="107822" y="28181"/>
                </a:lnTo>
                <a:lnTo>
                  <a:pt x="106056" y="23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07807" y="3335820"/>
            <a:ext cx="49530" cy="48260"/>
          </a:xfrm>
          <a:custGeom>
            <a:avLst/>
            <a:gdLst/>
            <a:ahLst/>
            <a:cxnLst/>
            <a:rect l="l" t="t" r="r" b="b"/>
            <a:pathLst>
              <a:path w="49529" h="48260">
                <a:moveTo>
                  <a:pt x="22923" y="0"/>
                </a:moveTo>
                <a:lnTo>
                  <a:pt x="19126" y="2070"/>
                </a:lnTo>
                <a:lnTo>
                  <a:pt x="15773" y="4127"/>
                </a:lnTo>
                <a:lnTo>
                  <a:pt x="12890" y="6197"/>
                </a:lnTo>
                <a:lnTo>
                  <a:pt x="9994" y="8255"/>
                </a:lnTo>
                <a:lnTo>
                  <a:pt x="7607" y="10426"/>
                </a:lnTo>
                <a:lnTo>
                  <a:pt x="5702" y="12700"/>
                </a:lnTo>
                <a:lnTo>
                  <a:pt x="3797" y="14973"/>
                </a:lnTo>
                <a:lnTo>
                  <a:pt x="2374" y="17360"/>
                </a:lnTo>
                <a:lnTo>
                  <a:pt x="1422" y="19888"/>
                </a:lnTo>
                <a:lnTo>
                  <a:pt x="482" y="22402"/>
                </a:lnTo>
                <a:lnTo>
                  <a:pt x="0" y="25107"/>
                </a:lnTo>
                <a:lnTo>
                  <a:pt x="0" y="28003"/>
                </a:lnTo>
                <a:lnTo>
                  <a:pt x="0" y="34442"/>
                </a:lnTo>
                <a:lnTo>
                  <a:pt x="2082" y="39357"/>
                </a:lnTo>
                <a:lnTo>
                  <a:pt x="6261" y="42748"/>
                </a:lnTo>
                <a:lnTo>
                  <a:pt x="10426" y="46126"/>
                </a:lnTo>
                <a:lnTo>
                  <a:pt x="16649" y="47828"/>
                </a:lnTo>
                <a:lnTo>
                  <a:pt x="24904" y="47828"/>
                </a:lnTo>
                <a:lnTo>
                  <a:pt x="33007" y="47828"/>
                </a:lnTo>
                <a:lnTo>
                  <a:pt x="39052" y="46088"/>
                </a:lnTo>
                <a:lnTo>
                  <a:pt x="43052" y="42621"/>
                </a:lnTo>
                <a:lnTo>
                  <a:pt x="47066" y="39154"/>
                </a:lnTo>
                <a:lnTo>
                  <a:pt x="49072" y="34366"/>
                </a:lnTo>
                <a:lnTo>
                  <a:pt x="49072" y="28244"/>
                </a:lnTo>
                <a:lnTo>
                  <a:pt x="49072" y="25196"/>
                </a:lnTo>
                <a:lnTo>
                  <a:pt x="42684" y="12763"/>
                </a:lnTo>
                <a:lnTo>
                  <a:pt x="40500" y="10528"/>
                </a:lnTo>
                <a:lnTo>
                  <a:pt x="37744" y="8382"/>
                </a:lnTo>
                <a:lnTo>
                  <a:pt x="34442" y="6324"/>
                </a:lnTo>
                <a:lnTo>
                  <a:pt x="31140" y="4254"/>
                </a:lnTo>
                <a:lnTo>
                  <a:pt x="27304" y="2146"/>
                </a:lnTo>
                <a:lnTo>
                  <a:pt x="2292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911655" y="3265449"/>
            <a:ext cx="41910" cy="43815"/>
          </a:xfrm>
          <a:custGeom>
            <a:avLst/>
            <a:gdLst/>
            <a:ahLst/>
            <a:cxnLst/>
            <a:rect l="l" t="t" r="r" b="b"/>
            <a:pathLst>
              <a:path w="41909" h="43814">
                <a:moveTo>
                  <a:pt x="20561" y="0"/>
                </a:moveTo>
                <a:lnTo>
                  <a:pt x="13627" y="0"/>
                </a:lnTo>
                <a:lnTo>
                  <a:pt x="8458" y="1587"/>
                </a:lnTo>
                <a:lnTo>
                  <a:pt x="5079" y="4762"/>
                </a:lnTo>
                <a:lnTo>
                  <a:pt x="1689" y="7950"/>
                </a:lnTo>
                <a:lnTo>
                  <a:pt x="0" y="12344"/>
                </a:lnTo>
                <a:lnTo>
                  <a:pt x="0" y="17957"/>
                </a:lnTo>
                <a:lnTo>
                  <a:pt x="0" y="20599"/>
                </a:lnTo>
                <a:lnTo>
                  <a:pt x="5321" y="31584"/>
                </a:lnTo>
                <a:lnTo>
                  <a:pt x="7137" y="33578"/>
                </a:lnTo>
                <a:lnTo>
                  <a:pt x="22669" y="43484"/>
                </a:lnTo>
                <a:lnTo>
                  <a:pt x="28701" y="39928"/>
                </a:lnTo>
                <a:lnTo>
                  <a:pt x="33350" y="36131"/>
                </a:lnTo>
                <a:lnTo>
                  <a:pt x="36601" y="32080"/>
                </a:lnTo>
                <a:lnTo>
                  <a:pt x="39865" y="28041"/>
                </a:lnTo>
                <a:lnTo>
                  <a:pt x="41503" y="23533"/>
                </a:lnTo>
                <a:lnTo>
                  <a:pt x="41503" y="18580"/>
                </a:lnTo>
                <a:lnTo>
                  <a:pt x="41503" y="15684"/>
                </a:lnTo>
                <a:lnTo>
                  <a:pt x="36360" y="4889"/>
                </a:lnTo>
                <a:lnTo>
                  <a:pt x="34582" y="3276"/>
                </a:lnTo>
                <a:lnTo>
                  <a:pt x="32397" y="2057"/>
                </a:lnTo>
                <a:lnTo>
                  <a:pt x="29794" y="1231"/>
                </a:lnTo>
                <a:lnTo>
                  <a:pt x="27190" y="406"/>
                </a:lnTo>
                <a:lnTo>
                  <a:pt x="24117" y="0"/>
                </a:lnTo>
                <a:lnTo>
                  <a:pt x="2056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875714" y="3241662"/>
            <a:ext cx="113664" cy="166370"/>
          </a:xfrm>
          <a:custGeom>
            <a:avLst/>
            <a:gdLst/>
            <a:ahLst/>
            <a:cxnLst/>
            <a:rect l="l" t="t" r="r" b="b"/>
            <a:pathLst>
              <a:path w="113665" h="166370">
                <a:moveTo>
                  <a:pt x="58610" y="0"/>
                </a:moveTo>
                <a:lnTo>
                  <a:pt x="67449" y="0"/>
                </a:lnTo>
                <a:lnTo>
                  <a:pt x="75031" y="939"/>
                </a:lnTo>
                <a:lnTo>
                  <a:pt x="81343" y="2844"/>
                </a:lnTo>
                <a:lnTo>
                  <a:pt x="87668" y="4749"/>
                </a:lnTo>
                <a:lnTo>
                  <a:pt x="92849" y="7429"/>
                </a:lnTo>
                <a:lnTo>
                  <a:pt x="96888" y="10896"/>
                </a:lnTo>
                <a:lnTo>
                  <a:pt x="100939" y="14363"/>
                </a:lnTo>
                <a:lnTo>
                  <a:pt x="103936" y="18516"/>
                </a:lnTo>
                <a:lnTo>
                  <a:pt x="105879" y="23355"/>
                </a:lnTo>
                <a:lnTo>
                  <a:pt x="107822" y="28181"/>
                </a:lnTo>
                <a:lnTo>
                  <a:pt x="108788" y="33527"/>
                </a:lnTo>
                <a:lnTo>
                  <a:pt x="108788" y="39395"/>
                </a:lnTo>
                <a:lnTo>
                  <a:pt x="108788" y="43281"/>
                </a:lnTo>
                <a:lnTo>
                  <a:pt x="101472" y="61201"/>
                </a:lnTo>
                <a:lnTo>
                  <a:pt x="99161" y="64503"/>
                </a:lnTo>
                <a:lnTo>
                  <a:pt x="81406" y="78549"/>
                </a:lnTo>
                <a:lnTo>
                  <a:pt x="86448" y="81191"/>
                </a:lnTo>
                <a:lnTo>
                  <a:pt x="90944" y="83997"/>
                </a:lnTo>
                <a:lnTo>
                  <a:pt x="94907" y="86969"/>
                </a:lnTo>
                <a:lnTo>
                  <a:pt x="98882" y="89941"/>
                </a:lnTo>
                <a:lnTo>
                  <a:pt x="111201" y="107543"/>
                </a:lnTo>
                <a:lnTo>
                  <a:pt x="112648" y="111417"/>
                </a:lnTo>
                <a:lnTo>
                  <a:pt x="113372" y="115633"/>
                </a:lnTo>
                <a:lnTo>
                  <a:pt x="113372" y="120180"/>
                </a:lnTo>
                <a:lnTo>
                  <a:pt x="113372" y="127444"/>
                </a:lnTo>
                <a:lnTo>
                  <a:pt x="112115" y="133934"/>
                </a:lnTo>
                <a:lnTo>
                  <a:pt x="109588" y="139623"/>
                </a:lnTo>
                <a:lnTo>
                  <a:pt x="107073" y="145326"/>
                </a:lnTo>
                <a:lnTo>
                  <a:pt x="103352" y="150139"/>
                </a:lnTo>
                <a:lnTo>
                  <a:pt x="98437" y="154063"/>
                </a:lnTo>
                <a:lnTo>
                  <a:pt x="93522" y="157987"/>
                </a:lnTo>
                <a:lnTo>
                  <a:pt x="87439" y="160959"/>
                </a:lnTo>
                <a:lnTo>
                  <a:pt x="80162" y="162979"/>
                </a:lnTo>
                <a:lnTo>
                  <a:pt x="72897" y="165011"/>
                </a:lnTo>
                <a:lnTo>
                  <a:pt x="64515" y="166014"/>
                </a:lnTo>
                <a:lnTo>
                  <a:pt x="55016" y="166014"/>
                </a:lnTo>
                <a:lnTo>
                  <a:pt x="45935" y="166014"/>
                </a:lnTo>
                <a:lnTo>
                  <a:pt x="37960" y="165112"/>
                </a:lnTo>
                <a:lnTo>
                  <a:pt x="31102" y="163296"/>
                </a:lnTo>
                <a:lnTo>
                  <a:pt x="24244" y="161480"/>
                </a:lnTo>
                <a:lnTo>
                  <a:pt x="3479" y="142290"/>
                </a:lnTo>
                <a:lnTo>
                  <a:pt x="1155" y="137134"/>
                </a:lnTo>
                <a:lnTo>
                  <a:pt x="0" y="131203"/>
                </a:lnTo>
                <a:lnTo>
                  <a:pt x="0" y="124510"/>
                </a:lnTo>
                <a:lnTo>
                  <a:pt x="0" y="119964"/>
                </a:lnTo>
                <a:lnTo>
                  <a:pt x="22161" y="87858"/>
                </a:lnTo>
                <a:lnTo>
                  <a:pt x="31965" y="82257"/>
                </a:lnTo>
                <a:lnTo>
                  <a:pt x="27762" y="79946"/>
                </a:lnTo>
                <a:lnTo>
                  <a:pt x="23964" y="77457"/>
                </a:lnTo>
                <a:lnTo>
                  <a:pt x="20573" y="74764"/>
                </a:lnTo>
                <a:lnTo>
                  <a:pt x="17183" y="72085"/>
                </a:lnTo>
                <a:lnTo>
                  <a:pt x="6451" y="55498"/>
                </a:lnTo>
                <a:lnTo>
                  <a:pt x="5206" y="51701"/>
                </a:lnTo>
                <a:lnTo>
                  <a:pt x="4584" y="47574"/>
                </a:lnTo>
                <a:lnTo>
                  <a:pt x="4584" y="43116"/>
                </a:lnTo>
                <a:lnTo>
                  <a:pt x="4584" y="36664"/>
                </a:lnTo>
                <a:lnTo>
                  <a:pt x="5727" y="30822"/>
                </a:lnTo>
                <a:lnTo>
                  <a:pt x="8000" y="25577"/>
                </a:lnTo>
                <a:lnTo>
                  <a:pt x="10274" y="20332"/>
                </a:lnTo>
                <a:lnTo>
                  <a:pt x="13652" y="15786"/>
                </a:lnTo>
                <a:lnTo>
                  <a:pt x="18160" y="11950"/>
                </a:lnTo>
                <a:lnTo>
                  <a:pt x="22656" y="8115"/>
                </a:lnTo>
                <a:lnTo>
                  <a:pt x="28295" y="5156"/>
                </a:lnTo>
                <a:lnTo>
                  <a:pt x="35064" y="3086"/>
                </a:lnTo>
                <a:lnTo>
                  <a:pt x="41846" y="1028"/>
                </a:lnTo>
                <a:lnTo>
                  <a:pt x="49695" y="0"/>
                </a:lnTo>
                <a:lnTo>
                  <a:pt x="5861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207667" y="3241649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11150" y="135178"/>
                </a:moveTo>
                <a:lnTo>
                  <a:pt x="9423" y="135178"/>
                </a:lnTo>
                <a:lnTo>
                  <a:pt x="8775" y="135318"/>
                </a:lnTo>
                <a:lnTo>
                  <a:pt x="5956" y="150787"/>
                </a:lnTo>
                <a:lnTo>
                  <a:pt x="6159" y="153098"/>
                </a:lnTo>
                <a:lnTo>
                  <a:pt x="36969" y="166027"/>
                </a:lnTo>
                <a:lnTo>
                  <a:pt x="40525" y="166027"/>
                </a:lnTo>
                <a:lnTo>
                  <a:pt x="80391" y="155854"/>
                </a:lnTo>
                <a:lnTo>
                  <a:pt x="95310" y="140881"/>
                </a:lnTo>
                <a:lnTo>
                  <a:pt x="36842" y="140881"/>
                </a:lnTo>
                <a:lnTo>
                  <a:pt x="33172" y="140589"/>
                </a:lnTo>
                <a:lnTo>
                  <a:pt x="12560" y="135470"/>
                </a:lnTo>
                <a:lnTo>
                  <a:pt x="11150" y="135178"/>
                </a:lnTo>
                <a:close/>
              </a:path>
              <a:path w="111125" h="166370">
                <a:moveTo>
                  <a:pt x="109740" y="95034"/>
                </a:moveTo>
                <a:lnTo>
                  <a:pt x="79057" y="95034"/>
                </a:lnTo>
                <a:lnTo>
                  <a:pt x="78892" y="101142"/>
                </a:lnTo>
                <a:lnTo>
                  <a:pt x="78105" y="106972"/>
                </a:lnTo>
                <a:lnTo>
                  <a:pt x="53695" y="139636"/>
                </a:lnTo>
                <a:lnTo>
                  <a:pt x="47828" y="140881"/>
                </a:lnTo>
                <a:lnTo>
                  <a:pt x="95310" y="140881"/>
                </a:lnTo>
                <a:lnTo>
                  <a:pt x="101460" y="129514"/>
                </a:lnTo>
                <a:lnTo>
                  <a:pt x="104013" y="123164"/>
                </a:lnTo>
                <a:lnTo>
                  <a:pt x="107734" y="109778"/>
                </a:lnTo>
                <a:lnTo>
                  <a:pt x="109001" y="102844"/>
                </a:lnTo>
                <a:lnTo>
                  <a:pt x="109740" y="95034"/>
                </a:lnTo>
                <a:close/>
              </a:path>
              <a:path w="111125" h="166370">
                <a:moveTo>
                  <a:pt x="63690" y="0"/>
                </a:moveTo>
                <a:lnTo>
                  <a:pt x="47002" y="0"/>
                </a:lnTo>
                <a:lnTo>
                  <a:pt x="38874" y="1371"/>
                </a:lnTo>
                <a:lnTo>
                  <a:pt x="5980" y="26327"/>
                </a:lnTo>
                <a:lnTo>
                  <a:pt x="0" y="47129"/>
                </a:lnTo>
                <a:lnTo>
                  <a:pt x="0" y="62738"/>
                </a:lnTo>
                <a:lnTo>
                  <a:pt x="19215" y="98374"/>
                </a:lnTo>
                <a:lnTo>
                  <a:pt x="38328" y="103949"/>
                </a:lnTo>
                <a:lnTo>
                  <a:pt x="53771" y="103949"/>
                </a:lnTo>
                <a:lnTo>
                  <a:pt x="59931" y="103073"/>
                </a:lnTo>
                <a:lnTo>
                  <a:pt x="70675" y="99517"/>
                </a:lnTo>
                <a:lnTo>
                  <a:pt x="75260" y="97434"/>
                </a:lnTo>
                <a:lnTo>
                  <a:pt x="79057" y="95034"/>
                </a:lnTo>
                <a:lnTo>
                  <a:pt x="109740" y="95034"/>
                </a:lnTo>
                <a:lnTo>
                  <a:pt x="110312" y="88988"/>
                </a:lnTo>
                <a:lnTo>
                  <a:pt x="110642" y="82232"/>
                </a:lnTo>
                <a:lnTo>
                  <a:pt x="110642" y="79171"/>
                </a:lnTo>
                <a:lnTo>
                  <a:pt x="49530" y="79171"/>
                </a:lnTo>
                <a:lnTo>
                  <a:pt x="46215" y="78638"/>
                </a:lnTo>
                <a:lnTo>
                  <a:pt x="31965" y="57162"/>
                </a:lnTo>
                <a:lnTo>
                  <a:pt x="31965" y="48742"/>
                </a:lnTo>
                <a:lnTo>
                  <a:pt x="50634" y="25031"/>
                </a:lnTo>
                <a:lnTo>
                  <a:pt x="102100" y="25031"/>
                </a:lnTo>
                <a:lnTo>
                  <a:pt x="97497" y="17157"/>
                </a:lnTo>
                <a:lnTo>
                  <a:pt x="94145" y="13258"/>
                </a:lnTo>
                <a:lnTo>
                  <a:pt x="86131" y="6819"/>
                </a:lnTo>
                <a:lnTo>
                  <a:pt x="81343" y="4343"/>
                </a:lnTo>
                <a:lnTo>
                  <a:pt x="70192" y="876"/>
                </a:lnTo>
                <a:lnTo>
                  <a:pt x="63690" y="0"/>
                </a:lnTo>
                <a:close/>
              </a:path>
              <a:path w="111125" h="166370">
                <a:moveTo>
                  <a:pt x="102100" y="25031"/>
                </a:moveTo>
                <a:lnTo>
                  <a:pt x="58483" y="25031"/>
                </a:lnTo>
                <a:lnTo>
                  <a:pt x="61950" y="25781"/>
                </a:lnTo>
                <a:lnTo>
                  <a:pt x="67906" y="28752"/>
                </a:lnTo>
                <a:lnTo>
                  <a:pt x="78308" y="71247"/>
                </a:lnTo>
                <a:lnTo>
                  <a:pt x="75006" y="73647"/>
                </a:lnTo>
                <a:lnTo>
                  <a:pt x="71221" y="75565"/>
                </a:lnTo>
                <a:lnTo>
                  <a:pt x="62725" y="78447"/>
                </a:lnTo>
                <a:lnTo>
                  <a:pt x="58191" y="79171"/>
                </a:lnTo>
                <a:lnTo>
                  <a:pt x="110642" y="79171"/>
                </a:lnTo>
                <a:lnTo>
                  <a:pt x="104965" y="31432"/>
                </a:lnTo>
                <a:lnTo>
                  <a:pt x="102835" y="26289"/>
                </a:lnTo>
                <a:lnTo>
                  <a:pt x="102100" y="25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239632" y="3266681"/>
            <a:ext cx="46355" cy="54610"/>
          </a:xfrm>
          <a:custGeom>
            <a:avLst/>
            <a:gdLst/>
            <a:ahLst/>
            <a:cxnLst/>
            <a:rect l="l" t="t" r="r" b="b"/>
            <a:pathLst>
              <a:path w="46354" h="54610">
                <a:moveTo>
                  <a:pt x="22555" y="0"/>
                </a:moveTo>
                <a:lnTo>
                  <a:pt x="18668" y="0"/>
                </a:lnTo>
                <a:lnTo>
                  <a:pt x="15328" y="685"/>
                </a:lnTo>
                <a:lnTo>
                  <a:pt x="12522" y="2044"/>
                </a:lnTo>
                <a:lnTo>
                  <a:pt x="9715" y="3403"/>
                </a:lnTo>
                <a:lnTo>
                  <a:pt x="7378" y="5321"/>
                </a:lnTo>
                <a:lnTo>
                  <a:pt x="5524" y="7810"/>
                </a:lnTo>
                <a:lnTo>
                  <a:pt x="3657" y="10287"/>
                </a:lnTo>
                <a:lnTo>
                  <a:pt x="2273" y="13220"/>
                </a:lnTo>
                <a:lnTo>
                  <a:pt x="1371" y="16598"/>
                </a:lnTo>
                <a:lnTo>
                  <a:pt x="457" y="19989"/>
                </a:lnTo>
                <a:lnTo>
                  <a:pt x="0" y="23710"/>
                </a:lnTo>
                <a:lnTo>
                  <a:pt x="0" y="27749"/>
                </a:lnTo>
                <a:lnTo>
                  <a:pt x="0" y="32131"/>
                </a:lnTo>
                <a:lnTo>
                  <a:pt x="393" y="35991"/>
                </a:lnTo>
                <a:lnTo>
                  <a:pt x="1181" y="39331"/>
                </a:lnTo>
                <a:lnTo>
                  <a:pt x="1968" y="42684"/>
                </a:lnTo>
                <a:lnTo>
                  <a:pt x="3213" y="45453"/>
                </a:lnTo>
                <a:lnTo>
                  <a:pt x="4902" y="47637"/>
                </a:lnTo>
                <a:lnTo>
                  <a:pt x="6591" y="49822"/>
                </a:lnTo>
                <a:lnTo>
                  <a:pt x="8801" y="51460"/>
                </a:lnTo>
                <a:lnTo>
                  <a:pt x="11531" y="52527"/>
                </a:lnTo>
                <a:lnTo>
                  <a:pt x="14249" y="53606"/>
                </a:lnTo>
                <a:lnTo>
                  <a:pt x="17564" y="54140"/>
                </a:lnTo>
                <a:lnTo>
                  <a:pt x="21437" y="54140"/>
                </a:lnTo>
                <a:lnTo>
                  <a:pt x="26225" y="54140"/>
                </a:lnTo>
                <a:lnTo>
                  <a:pt x="46342" y="46215"/>
                </a:lnTo>
                <a:lnTo>
                  <a:pt x="46342" y="37376"/>
                </a:lnTo>
                <a:lnTo>
                  <a:pt x="45846" y="29984"/>
                </a:lnTo>
                <a:lnTo>
                  <a:pt x="44856" y="24041"/>
                </a:lnTo>
                <a:lnTo>
                  <a:pt x="43865" y="18084"/>
                </a:lnTo>
                <a:lnTo>
                  <a:pt x="42379" y="13335"/>
                </a:lnTo>
                <a:lnTo>
                  <a:pt x="40398" y="9791"/>
                </a:lnTo>
                <a:lnTo>
                  <a:pt x="38417" y="6235"/>
                </a:lnTo>
                <a:lnTo>
                  <a:pt x="35940" y="3721"/>
                </a:lnTo>
                <a:lnTo>
                  <a:pt x="32969" y="2235"/>
                </a:lnTo>
                <a:lnTo>
                  <a:pt x="29984" y="749"/>
                </a:lnTo>
                <a:lnTo>
                  <a:pt x="26517" y="0"/>
                </a:lnTo>
                <a:lnTo>
                  <a:pt x="2255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207667" y="3241649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56261" y="0"/>
                </a:moveTo>
                <a:lnTo>
                  <a:pt x="63690" y="0"/>
                </a:lnTo>
                <a:lnTo>
                  <a:pt x="70192" y="876"/>
                </a:lnTo>
                <a:lnTo>
                  <a:pt x="75768" y="2603"/>
                </a:lnTo>
                <a:lnTo>
                  <a:pt x="81343" y="4343"/>
                </a:lnTo>
                <a:lnTo>
                  <a:pt x="86131" y="6819"/>
                </a:lnTo>
                <a:lnTo>
                  <a:pt x="90144" y="10045"/>
                </a:lnTo>
                <a:lnTo>
                  <a:pt x="94145" y="13258"/>
                </a:lnTo>
                <a:lnTo>
                  <a:pt x="97497" y="17157"/>
                </a:lnTo>
                <a:lnTo>
                  <a:pt x="100177" y="21742"/>
                </a:lnTo>
                <a:lnTo>
                  <a:pt x="102857" y="26327"/>
                </a:lnTo>
                <a:lnTo>
                  <a:pt x="110642" y="68605"/>
                </a:lnTo>
                <a:lnTo>
                  <a:pt x="110642" y="75704"/>
                </a:lnTo>
                <a:lnTo>
                  <a:pt x="110642" y="82232"/>
                </a:lnTo>
                <a:lnTo>
                  <a:pt x="110312" y="88988"/>
                </a:lnTo>
                <a:lnTo>
                  <a:pt x="109651" y="95961"/>
                </a:lnTo>
                <a:lnTo>
                  <a:pt x="108991" y="102946"/>
                </a:lnTo>
                <a:lnTo>
                  <a:pt x="98196" y="135547"/>
                </a:lnTo>
                <a:lnTo>
                  <a:pt x="94932" y="141579"/>
                </a:lnTo>
                <a:lnTo>
                  <a:pt x="90716" y="146850"/>
                </a:lnTo>
                <a:lnTo>
                  <a:pt x="85559" y="151345"/>
                </a:lnTo>
                <a:lnTo>
                  <a:pt x="80391" y="155854"/>
                </a:lnTo>
                <a:lnTo>
                  <a:pt x="40525" y="166027"/>
                </a:lnTo>
                <a:lnTo>
                  <a:pt x="36969" y="166027"/>
                </a:lnTo>
                <a:lnTo>
                  <a:pt x="20320" y="163423"/>
                </a:lnTo>
                <a:lnTo>
                  <a:pt x="17437" y="162687"/>
                </a:lnTo>
                <a:lnTo>
                  <a:pt x="8559" y="158534"/>
                </a:lnTo>
                <a:lnTo>
                  <a:pt x="7645" y="157670"/>
                </a:lnTo>
                <a:lnTo>
                  <a:pt x="6985" y="156400"/>
                </a:lnTo>
                <a:lnTo>
                  <a:pt x="6565" y="154749"/>
                </a:lnTo>
                <a:lnTo>
                  <a:pt x="6159" y="153098"/>
                </a:lnTo>
                <a:lnTo>
                  <a:pt x="5956" y="150787"/>
                </a:lnTo>
                <a:lnTo>
                  <a:pt x="5956" y="147815"/>
                </a:lnTo>
                <a:lnTo>
                  <a:pt x="5956" y="145084"/>
                </a:lnTo>
                <a:lnTo>
                  <a:pt x="6883" y="137414"/>
                </a:lnTo>
                <a:lnTo>
                  <a:pt x="7251" y="136499"/>
                </a:lnTo>
                <a:lnTo>
                  <a:pt x="7708" y="135902"/>
                </a:lnTo>
                <a:lnTo>
                  <a:pt x="8242" y="135610"/>
                </a:lnTo>
                <a:lnTo>
                  <a:pt x="8775" y="135318"/>
                </a:lnTo>
                <a:lnTo>
                  <a:pt x="9423" y="135178"/>
                </a:lnTo>
                <a:lnTo>
                  <a:pt x="10160" y="135178"/>
                </a:lnTo>
                <a:lnTo>
                  <a:pt x="11150" y="135178"/>
                </a:lnTo>
                <a:lnTo>
                  <a:pt x="12560" y="135470"/>
                </a:lnTo>
                <a:lnTo>
                  <a:pt x="14376" y="136042"/>
                </a:lnTo>
                <a:lnTo>
                  <a:pt x="16192" y="136626"/>
                </a:lnTo>
                <a:lnTo>
                  <a:pt x="18402" y="137287"/>
                </a:lnTo>
                <a:lnTo>
                  <a:pt x="21005" y="138023"/>
                </a:lnTo>
                <a:lnTo>
                  <a:pt x="23609" y="138772"/>
                </a:lnTo>
                <a:lnTo>
                  <a:pt x="26555" y="139433"/>
                </a:lnTo>
                <a:lnTo>
                  <a:pt x="29870" y="140004"/>
                </a:lnTo>
                <a:lnTo>
                  <a:pt x="33172" y="140589"/>
                </a:lnTo>
                <a:lnTo>
                  <a:pt x="36842" y="140881"/>
                </a:lnTo>
                <a:lnTo>
                  <a:pt x="40894" y="140881"/>
                </a:lnTo>
                <a:lnTo>
                  <a:pt x="47828" y="140881"/>
                </a:lnTo>
                <a:lnTo>
                  <a:pt x="53695" y="139636"/>
                </a:lnTo>
                <a:lnTo>
                  <a:pt x="58483" y="137160"/>
                </a:lnTo>
                <a:lnTo>
                  <a:pt x="63271" y="134683"/>
                </a:lnTo>
                <a:lnTo>
                  <a:pt x="67157" y="131343"/>
                </a:lnTo>
                <a:lnTo>
                  <a:pt x="70129" y="127127"/>
                </a:lnTo>
                <a:lnTo>
                  <a:pt x="73101" y="122910"/>
                </a:lnTo>
                <a:lnTo>
                  <a:pt x="75298" y="118033"/>
                </a:lnTo>
                <a:lnTo>
                  <a:pt x="76695" y="112509"/>
                </a:lnTo>
                <a:lnTo>
                  <a:pt x="78105" y="106972"/>
                </a:lnTo>
                <a:lnTo>
                  <a:pt x="78892" y="101142"/>
                </a:lnTo>
                <a:lnTo>
                  <a:pt x="79057" y="95034"/>
                </a:lnTo>
                <a:lnTo>
                  <a:pt x="75260" y="97434"/>
                </a:lnTo>
                <a:lnTo>
                  <a:pt x="70675" y="99517"/>
                </a:lnTo>
                <a:lnTo>
                  <a:pt x="65303" y="101295"/>
                </a:lnTo>
                <a:lnTo>
                  <a:pt x="59931" y="103073"/>
                </a:lnTo>
                <a:lnTo>
                  <a:pt x="53771" y="103949"/>
                </a:lnTo>
                <a:lnTo>
                  <a:pt x="46837" y="103949"/>
                </a:lnTo>
                <a:lnTo>
                  <a:pt x="38328" y="103949"/>
                </a:lnTo>
                <a:lnTo>
                  <a:pt x="31102" y="102844"/>
                </a:lnTo>
                <a:lnTo>
                  <a:pt x="25158" y="100609"/>
                </a:lnTo>
                <a:lnTo>
                  <a:pt x="19215" y="98374"/>
                </a:lnTo>
                <a:lnTo>
                  <a:pt x="14376" y="95161"/>
                </a:lnTo>
                <a:lnTo>
                  <a:pt x="0" y="62738"/>
                </a:lnTo>
                <a:lnTo>
                  <a:pt x="0" y="55143"/>
                </a:lnTo>
                <a:lnTo>
                  <a:pt x="0" y="47129"/>
                </a:lnTo>
                <a:lnTo>
                  <a:pt x="18961" y="10642"/>
                </a:lnTo>
                <a:lnTo>
                  <a:pt x="47002" y="0"/>
                </a:lnTo>
                <a:lnTo>
                  <a:pt x="5626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71173" y="3548189"/>
            <a:ext cx="98425" cy="161925"/>
          </a:xfrm>
          <a:custGeom>
            <a:avLst/>
            <a:gdLst/>
            <a:ahLst/>
            <a:cxnLst/>
            <a:rect l="l" t="t" r="r" b="b"/>
            <a:pathLst>
              <a:path w="98425" h="161925">
                <a:moveTo>
                  <a:pt x="94284" y="136283"/>
                </a:moveTo>
                <a:lnTo>
                  <a:pt x="4343" y="136283"/>
                </a:lnTo>
                <a:lnTo>
                  <a:pt x="3682" y="136512"/>
                </a:lnTo>
                <a:lnTo>
                  <a:pt x="355" y="144653"/>
                </a:lnTo>
                <a:lnTo>
                  <a:pt x="368" y="153327"/>
                </a:lnTo>
                <a:lnTo>
                  <a:pt x="4419" y="161442"/>
                </a:lnTo>
                <a:lnTo>
                  <a:pt x="94284" y="161442"/>
                </a:lnTo>
                <a:lnTo>
                  <a:pt x="98399" y="144653"/>
                </a:lnTo>
                <a:lnTo>
                  <a:pt x="97980" y="141427"/>
                </a:lnTo>
                <a:lnTo>
                  <a:pt x="94284" y="136283"/>
                </a:lnTo>
                <a:close/>
              </a:path>
              <a:path w="98425" h="161925">
                <a:moveTo>
                  <a:pt x="67398" y="31965"/>
                </a:moveTo>
                <a:lnTo>
                  <a:pt x="34937" y="31965"/>
                </a:lnTo>
                <a:lnTo>
                  <a:pt x="34937" y="136283"/>
                </a:lnTo>
                <a:lnTo>
                  <a:pt x="67398" y="136283"/>
                </a:lnTo>
                <a:lnTo>
                  <a:pt x="67398" y="31965"/>
                </a:lnTo>
                <a:close/>
              </a:path>
              <a:path w="98425" h="161925">
                <a:moveTo>
                  <a:pt x="52908" y="0"/>
                </a:moveTo>
                <a:lnTo>
                  <a:pt x="38785" y="1612"/>
                </a:lnTo>
                <a:lnTo>
                  <a:pt x="4343" y="23914"/>
                </a:lnTo>
                <a:lnTo>
                  <a:pt x="0" y="41757"/>
                </a:lnTo>
                <a:lnTo>
                  <a:pt x="495" y="45224"/>
                </a:lnTo>
                <a:lnTo>
                  <a:pt x="977" y="46443"/>
                </a:lnTo>
                <a:lnTo>
                  <a:pt x="2374" y="47840"/>
                </a:lnTo>
                <a:lnTo>
                  <a:pt x="3327" y="48094"/>
                </a:lnTo>
                <a:lnTo>
                  <a:pt x="5727" y="47675"/>
                </a:lnTo>
                <a:lnTo>
                  <a:pt x="7277" y="47117"/>
                </a:lnTo>
                <a:lnTo>
                  <a:pt x="9169" y="46215"/>
                </a:lnTo>
                <a:lnTo>
                  <a:pt x="34937" y="31965"/>
                </a:lnTo>
                <a:lnTo>
                  <a:pt x="67398" y="31965"/>
                </a:lnTo>
                <a:lnTo>
                  <a:pt x="67398" y="3098"/>
                </a:lnTo>
                <a:lnTo>
                  <a:pt x="67233" y="2476"/>
                </a:lnTo>
                <a:lnTo>
                  <a:pt x="60528" y="190"/>
                </a:lnTo>
                <a:lnTo>
                  <a:pt x="52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71046" y="3548189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53035" y="0"/>
                </a:moveTo>
                <a:lnTo>
                  <a:pt x="56172" y="0"/>
                </a:lnTo>
                <a:lnTo>
                  <a:pt x="58712" y="63"/>
                </a:lnTo>
                <a:lnTo>
                  <a:pt x="60655" y="190"/>
                </a:lnTo>
                <a:lnTo>
                  <a:pt x="62598" y="304"/>
                </a:lnTo>
                <a:lnTo>
                  <a:pt x="67525" y="3098"/>
                </a:lnTo>
                <a:lnTo>
                  <a:pt x="67525" y="3835"/>
                </a:lnTo>
                <a:lnTo>
                  <a:pt x="67525" y="136283"/>
                </a:lnTo>
                <a:lnTo>
                  <a:pt x="93675" y="136283"/>
                </a:lnTo>
                <a:lnTo>
                  <a:pt x="94411" y="136283"/>
                </a:lnTo>
                <a:lnTo>
                  <a:pt x="95097" y="136512"/>
                </a:lnTo>
                <a:lnTo>
                  <a:pt x="95719" y="136969"/>
                </a:lnTo>
                <a:lnTo>
                  <a:pt x="96342" y="137426"/>
                </a:lnTo>
                <a:lnTo>
                  <a:pt x="96875" y="138150"/>
                </a:lnTo>
                <a:lnTo>
                  <a:pt x="98628" y="146659"/>
                </a:lnTo>
                <a:lnTo>
                  <a:pt x="98628" y="149047"/>
                </a:lnTo>
                <a:lnTo>
                  <a:pt x="98628" y="151358"/>
                </a:lnTo>
                <a:lnTo>
                  <a:pt x="97205" y="158775"/>
                </a:lnTo>
                <a:lnTo>
                  <a:pt x="96748" y="159727"/>
                </a:lnTo>
                <a:lnTo>
                  <a:pt x="96240" y="160413"/>
                </a:lnTo>
                <a:lnTo>
                  <a:pt x="95656" y="160820"/>
                </a:lnTo>
                <a:lnTo>
                  <a:pt x="95072" y="161239"/>
                </a:lnTo>
                <a:lnTo>
                  <a:pt x="94411" y="161442"/>
                </a:lnTo>
                <a:lnTo>
                  <a:pt x="93675" y="161442"/>
                </a:lnTo>
                <a:lnTo>
                  <a:pt x="5206" y="161442"/>
                </a:lnTo>
                <a:lnTo>
                  <a:pt x="4546" y="161442"/>
                </a:lnTo>
                <a:lnTo>
                  <a:pt x="3924" y="161239"/>
                </a:lnTo>
                <a:lnTo>
                  <a:pt x="3352" y="160820"/>
                </a:lnTo>
                <a:lnTo>
                  <a:pt x="2768" y="160413"/>
                </a:lnTo>
                <a:lnTo>
                  <a:pt x="2260" y="159727"/>
                </a:lnTo>
                <a:lnTo>
                  <a:pt x="1803" y="158775"/>
                </a:lnTo>
                <a:lnTo>
                  <a:pt x="1346" y="157822"/>
                </a:lnTo>
                <a:lnTo>
                  <a:pt x="1003" y="156552"/>
                </a:lnTo>
                <a:lnTo>
                  <a:pt x="749" y="154940"/>
                </a:lnTo>
                <a:lnTo>
                  <a:pt x="495" y="153327"/>
                </a:lnTo>
                <a:lnTo>
                  <a:pt x="380" y="151358"/>
                </a:lnTo>
                <a:lnTo>
                  <a:pt x="380" y="149047"/>
                </a:lnTo>
                <a:lnTo>
                  <a:pt x="380" y="146659"/>
                </a:lnTo>
                <a:lnTo>
                  <a:pt x="482" y="144653"/>
                </a:lnTo>
                <a:lnTo>
                  <a:pt x="685" y="143040"/>
                </a:lnTo>
                <a:lnTo>
                  <a:pt x="888" y="141427"/>
                </a:lnTo>
                <a:lnTo>
                  <a:pt x="1219" y="140131"/>
                </a:lnTo>
                <a:lnTo>
                  <a:pt x="1676" y="139141"/>
                </a:lnTo>
                <a:lnTo>
                  <a:pt x="2133" y="138150"/>
                </a:lnTo>
                <a:lnTo>
                  <a:pt x="2654" y="137426"/>
                </a:lnTo>
                <a:lnTo>
                  <a:pt x="3225" y="136969"/>
                </a:lnTo>
                <a:lnTo>
                  <a:pt x="3809" y="136512"/>
                </a:lnTo>
                <a:lnTo>
                  <a:pt x="4470" y="136283"/>
                </a:lnTo>
                <a:lnTo>
                  <a:pt x="5206" y="136283"/>
                </a:lnTo>
                <a:lnTo>
                  <a:pt x="35064" y="136283"/>
                </a:lnTo>
                <a:lnTo>
                  <a:pt x="35064" y="31965"/>
                </a:lnTo>
                <a:lnTo>
                  <a:pt x="9296" y="46215"/>
                </a:lnTo>
                <a:lnTo>
                  <a:pt x="7404" y="47117"/>
                </a:lnTo>
                <a:lnTo>
                  <a:pt x="5854" y="47675"/>
                </a:lnTo>
                <a:lnTo>
                  <a:pt x="4648" y="47891"/>
                </a:lnTo>
                <a:lnTo>
                  <a:pt x="3454" y="48094"/>
                </a:lnTo>
                <a:lnTo>
                  <a:pt x="2501" y="47840"/>
                </a:lnTo>
                <a:lnTo>
                  <a:pt x="1803" y="47142"/>
                </a:lnTo>
                <a:lnTo>
                  <a:pt x="1104" y="46443"/>
                </a:lnTo>
                <a:lnTo>
                  <a:pt x="622" y="45224"/>
                </a:lnTo>
                <a:lnTo>
                  <a:pt x="380" y="43484"/>
                </a:lnTo>
                <a:lnTo>
                  <a:pt x="126" y="41757"/>
                </a:lnTo>
                <a:lnTo>
                  <a:pt x="0" y="39319"/>
                </a:lnTo>
                <a:lnTo>
                  <a:pt x="0" y="36182"/>
                </a:lnTo>
                <a:lnTo>
                  <a:pt x="0" y="34201"/>
                </a:lnTo>
                <a:lnTo>
                  <a:pt x="749" y="28003"/>
                </a:lnTo>
                <a:lnTo>
                  <a:pt x="1079" y="27089"/>
                </a:lnTo>
                <a:lnTo>
                  <a:pt x="38912" y="1612"/>
                </a:lnTo>
                <a:lnTo>
                  <a:pt x="39319" y="1282"/>
                </a:lnTo>
                <a:lnTo>
                  <a:pt x="46774" y="63"/>
                </a:lnTo>
                <a:lnTo>
                  <a:pt x="48386" y="25"/>
                </a:lnTo>
                <a:lnTo>
                  <a:pt x="50469" y="0"/>
                </a:lnTo>
                <a:lnTo>
                  <a:pt x="5303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63616" y="3851249"/>
            <a:ext cx="107950" cy="163195"/>
          </a:xfrm>
          <a:custGeom>
            <a:avLst/>
            <a:gdLst/>
            <a:ahLst/>
            <a:cxnLst/>
            <a:rect l="l" t="t" r="r" b="b"/>
            <a:pathLst>
              <a:path w="107950" h="163195">
                <a:moveTo>
                  <a:pt x="99641" y="29362"/>
                </a:moveTo>
                <a:lnTo>
                  <a:pt x="45224" y="29362"/>
                </a:lnTo>
                <a:lnTo>
                  <a:pt x="48247" y="29883"/>
                </a:lnTo>
                <a:lnTo>
                  <a:pt x="53365" y="31940"/>
                </a:lnTo>
                <a:lnTo>
                  <a:pt x="62331" y="46583"/>
                </a:lnTo>
                <a:lnTo>
                  <a:pt x="62327" y="52324"/>
                </a:lnTo>
                <a:lnTo>
                  <a:pt x="46050" y="87325"/>
                </a:lnTo>
                <a:lnTo>
                  <a:pt x="35940" y="98497"/>
                </a:lnTo>
                <a:lnTo>
                  <a:pt x="8305" y="128117"/>
                </a:lnTo>
                <a:lnTo>
                  <a:pt x="0" y="152438"/>
                </a:lnTo>
                <a:lnTo>
                  <a:pt x="190" y="154787"/>
                </a:lnTo>
                <a:lnTo>
                  <a:pt x="8470" y="163169"/>
                </a:lnTo>
                <a:lnTo>
                  <a:pt x="103289" y="163169"/>
                </a:lnTo>
                <a:lnTo>
                  <a:pt x="107429" y="145605"/>
                </a:lnTo>
                <a:lnTo>
                  <a:pt x="106933" y="142214"/>
                </a:lnTo>
                <a:lnTo>
                  <a:pt x="38785" y="136779"/>
                </a:lnTo>
                <a:lnTo>
                  <a:pt x="57492" y="117576"/>
                </a:lnTo>
                <a:lnTo>
                  <a:pt x="85864" y="85928"/>
                </a:lnTo>
                <a:lnTo>
                  <a:pt x="101104" y="47205"/>
                </a:lnTo>
                <a:lnTo>
                  <a:pt x="101018" y="35585"/>
                </a:lnTo>
                <a:lnTo>
                  <a:pt x="100088" y="30505"/>
                </a:lnTo>
                <a:lnTo>
                  <a:pt x="99641" y="29362"/>
                </a:lnTo>
                <a:close/>
              </a:path>
              <a:path w="107950" h="163195">
                <a:moveTo>
                  <a:pt x="59766" y="0"/>
                </a:moveTo>
                <a:lnTo>
                  <a:pt x="46139" y="0"/>
                </a:lnTo>
                <a:lnTo>
                  <a:pt x="41059" y="495"/>
                </a:lnTo>
                <a:lnTo>
                  <a:pt x="5130" y="15214"/>
                </a:lnTo>
                <a:lnTo>
                  <a:pt x="3035" y="23025"/>
                </a:lnTo>
                <a:lnTo>
                  <a:pt x="3072" y="29362"/>
                </a:lnTo>
                <a:lnTo>
                  <a:pt x="6565" y="41503"/>
                </a:lnTo>
                <a:lnTo>
                  <a:pt x="8381" y="41503"/>
                </a:lnTo>
                <a:lnTo>
                  <a:pt x="9880" y="40868"/>
                </a:lnTo>
                <a:lnTo>
                  <a:pt x="13677" y="38303"/>
                </a:lnTo>
                <a:lnTo>
                  <a:pt x="16052" y="36906"/>
                </a:lnTo>
                <a:lnTo>
                  <a:pt x="21742" y="33845"/>
                </a:lnTo>
                <a:lnTo>
                  <a:pt x="25057" y="32461"/>
                </a:lnTo>
                <a:lnTo>
                  <a:pt x="32562" y="29984"/>
                </a:lnTo>
                <a:lnTo>
                  <a:pt x="36880" y="29362"/>
                </a:lnTo>
                <a:lnTo>
                  <a:pt x="99641" y="29362"/>
                </a:lnTo>
                <a:lnTo>
                  <a:pt x="96050" y="20180"/>
                </a:lnTo>
                <a:lnTo>
                  <a:pt x="92963" y="15709"/>
                </a:lnTo>
                <a:lnTo>
                  <a:pt x="84708" y="8204"/>
                </a:lnTo>
                <a:lnTo>
                  <a:pt x="79527" y="5270"/>
                </a:lnTo>
                <a:lnTo>
                  <a:pt x="67055" y="1054"/>
                </a:lnTo>
                <a:lnTo>
                  <a:pt x="5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63616" y="3851249"/>
            <a:ext cx="107950" cy="163195"/>
          </a:xfrm>
          <a:custGeom>
            <a:avLst/>
            <a:gdLst/>
            <a:ahLst/>
            <a:cxnLst/>
            <a:rect l="l" t="t" r="r" b="b"/>
            <a:pathLst>
              <a:path w="107950" h="163195">
                <a:moveTo>
                  <a:pt x="51422" y="0"/>
                </a:moveTo>
                <a:lnTo>
                  <a:pt x="59766" y="0"/>
                </a:lnTo>
                <a:lnTo>
                  <a:pt x="67055" y="1054"/>
                </a:lnTo>
                <a:lnTo>
                  <a:pt x="73291" y="3162"/>
                </a:lnTo>
                <a:lnTo>
                  <a:pt x="79527" y="5270"/>
                </a:lnTo>
                <a:lnTo>
                  <a:pt x="101104" y="36055"/>
                </a:lnTo>
                <a:lnTo>
                  <a:pt x="101104" y="41998"/>
                </a:lnTo>
                <a:lnTo>
                  <a:pt x="101104" y="47205"/>
                </a:lnTo>
                <a:lnTo>
                  <a:pt x="100609" y="52324"/>
                </a:lnTo>
                <a:lnTo>
                  <a:pt x="99618" y="57365"/>
                </a:lnTo>
                <a:lnTo>
                  <a:pt x="98628" y="62407"/>
                </a:lnTo>
                <a:lnTo>
                  <a:pt x="75543" y="98497"/>
                </a:lnTo>
                <a:lnTo>
                  <a:pt x="57492" y="117576"/>
                </a:lnTo>
                <a:lnTo>
                  <a:pt x="38785" y="136779"/>
                </a:lnTo>
                <a:lnTo>
                  <a:pt x="101968" y="136779"/>
                </a:lnTo>
                <a:lnTo>
                  <a:pt x="102793" y="136779"/>
                </a:lnTo>
                <a:lnTo>
                  <a:pt x="103568" y="137033"/>
                </a:lnTo>
                <a:lnTo>
                  <a:pt x="104266" y="137528"/>
                </a:lnTo>
                <a:lnTo>
                  <a:pt x="104965" y="138023"/>
                </a:lnTo>
                <a:lnTo>
                  <a:pt x="105562" y="138785"/>
                </a:lnTo>
                <a:lnTo>
                  <a:pt x="106057" y="139814"/>
                </a:lnTo>
                <a:lnTo>
                  <a:pt x="106552" y="140855"/>
                </a:lnTo>
                <a:lnTo>
                  <a:pt x="106933" y="142214"/>
                </a:lnTo>
                <a:lnTo>
                  <a:pt x="107175" y="143903"/>
                </a:lnTo>
                <a:lnTo>
                  <a:pt x="107429" y="145605"/>
                </a:lnTo>
                <a:lnTo>
                  <a:pt x="107543" y="147599"/>
                </a:lnTo>
                <a:lnTo>
                  <a:pt x="107543" y="149923"/>
                </a:lnTo>
                <a:lnTo>
                  <a:pt x="107543" y="152311"/>
                </a:lnTo>
                <a:lnTo>
                  <a:pt x="104698" y="162496"/>
                </a:lnTo>
                <a:lnTo>
                  <a:pt x="104038" y="162953"/>
                </a:lnTo>
                <a:lnTo>
                  <a:pt x="103289" y="163169"/>
                </a:lnTo>
                <a:lnTo>
                  <a:pt x="102463" y="163169"/>
                </a:lnTo>
                <a:lnTo>
                  <a:pt x="10286" y="163169"/>
                </a:lnTo>
                <a:lnTo>
                  <a:pt x="8470" y="163169"/>
                </a:lnTo>
                <a:lnTo>
                  <a:pt x="6896" y="163004"/>
                </a:lnTo>
                <a:lnTo>
                  <a:pt x="5575" y="162674"/>
                </a:lnTo>
                <a:lnTo>
                  <a:pt x="4254" y="162344"/>
                </a:lnTo>
                <a:lnTo>
                  <a:pt x="3187" y="161709"/>
                </a:lnTo>
                <a:lnTo>
                  <a:pt x="2362" y="160756"/>
                </a:lnTo>
                <a:lnTo>
                  <a:pt x="1536" y="159804"/>
                </a:lnTo>
                <a:lnTo>
                  <a:pt x="927" y="158419"/>
                </a:lnTo>
                <a:lnTo>
                  <a:pt x="558" y="156603"/>
                </a:lnTo>
                <a:lnTo>
                  <a:pt x="190" y="154787"/>
                </a:lnTo>
                <a:lnTo>
                  <a:pt x="0" y="152438"/>
                </a:lnTo>
                <a:lnTo>
                  <a:pt x="0" y="149542"/>
                </a:lnTo>
                <a:lnTo>
                  <a:pt x="0" y="146824"/>
                </a:lnTo>
                <a:lnTo>
                  <a:pt x="126" y="144487"/>
                </a:lnTo>
                <a:lnTo>
                  <a:pt x="380" y="142544"/>
                </a:lnTo>
                <a:lnTo>
                  <a:pt x="622" y="140601"/>
                </a:lnTo>
                <a:lnTo>
                  <a:pt x="8305" y="128117"/>
                </a:lnTo>
                <a:lnTo>
                  <a:pt x="36055" y="98374"/>
                </a:lnTo>
                <a:lnTo>
                  <a:pt x="41592" y="92595"/>
                </a:lnTo>
                <a:lnTo>
                  <a:pt x="46050" y="87325"/>
                </a:lnTo>
                <a:lnTo>
                  <a:pt x="49441" y="82575"/>
                </a:lnTo>
                <a:lnTo>
                  <a:pt x="52831" y="77825"/>
                </a:lnTo>
                <a:lnTo>
                  <a:pt x="55473" y="73494"/>
                </a:lnTo>
                <a:lnTo>
                  <a:pt x="57365" y="69570"/>
                </a:lnTo>
                <a:lnTo>
                  <a:pt x="59270" y="65646"/>
                </a:lnTo>
                <a:lnTo>
                  <a:pt x="60566" y="62026"/>
                </a:lnTo>
                <a:lnTo>
                  <a:pt x="61277" y="58724"/>
                </a:lnTo>
                <a:lnTo>
                  <a:pt x="61975" y="55422"/>
                </a:lnTo>
                <a:lnTo>
                  <a:pt x="62331" y="52285"/>
                </a:lnTo>
                <a:lnTo>
                  <a:pt x="62331" y="49314"/>
                </a:lnTo>
                <a:lnTo>
                  <a:pt x="62331" y="46583"/>
                </a:lnTo>
                <a:lnTo>
                  <a:pt x="50799" y="30911"/>
                </a:lnTo>
                <a:lnTo>
                  <a:pt x="48247" y="29883"/>
                </a:lnTo>
                <a:lnTo>
                  <a:pt x="45224" y="29362"/>
                </a:lnTo>
                <a:lnTo>
                  <a:pt x="41757" y="29362"/>
                </a:lnTo>
                <a:lnTo>
                  <a:pt x="36880" y="29362"/>
                </a:lnTo>
                <a:lnTo>
                  <a:pt x="9880" y="40868"/>
                </a:lnTo>
                <a:lnTo>
                  <a:pt x="8381" y="41503"/>
                </a:lnTo>
                <a:lnTo>
                  <a:pt x="7315" y="41503"/>
                </a:lnTo>
                <a:lnTo>
                  <a:pt x="6565" y="41503"/>
                </a:lnTo>
                <a:lnTo>
                  <a:pt x="5930" y="41262"/>
                </a:lnTo>
                <a:lnTo>
                  <a:pt x="5397" y="40767"/>
                </a:lnTo>
                <a:lnTo>
                  <a:pt x="4851" y="40271"/>
                </a:lnTo>
                <a:lnTo>
                  <a:pt x="4419" y="39446"/>
                </a:lnTo>
                <a:lnTo>
                  <a:pt x="4089" y="38290"/>
                </a:lnTo>
                <a:lnTo>
                  <a:pt x="3759" y="37134"/>
                </a:lnTo>
                <a:lnTo>
                  <a:pt x="3492" y="35585"/>
                </a:lnTo>
                <a:lnTo>
                  <a:pt x="3289" y="33642"/>
                </a:lnTo>
                <a:lnTo>
                  <a:pt x="3086" y="31699"/>
                </a:lnTo>
                <a:lnTo>
                  <a:pt x="2971" y="29324"/>
                </a:lnTo>
                <a:lnTo>
                  <a:pt x="2971" y="26517"/>
                </a:lnTo>
                <a:lnTo>
                  <a:pt x="2971" y="24612"/>
                </a:lnTo>
                <a:lnTo>
                  <a:pt x="3035" y="23025"/>
                </a:lnTo>
                <a:lnTo>
                  <a:pt x="3162" y="21742"/>
                </a:lnTo>
                <a:lnTo>
                  <a:pt x="3289" y="20459"/>
                </a:lnTo>
                <a:lnTo>
                  <a:pt x="3467" y="19354"/>
                </a:lnTo>
                <a:lnTo>
                  <a:pt x="6883" y="13385"/>
                </a:lnTo>
                <a:lnTo>
                  <a:pt x="7912" y="12395"/>
                </a:lnTo>
                <a:lnTo>
                  <a:pt x="9817" y="11125"/>
                </a:lnTo>
                <a:lnTo>
                  <a:pt x="12585" y="9601"/>
                </a:lnTo>
                <a:lnTo>
                  <a:pt x="15341" y="8077"/>
                </a:lnTo>
                <a:lnTo>
                  <a:pt x="46139" y="0"/>
                </a:lnTo>
                <a:lnTo>
                  <a:pt x="51422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58295" y="4151096"/>
            <a:ext cx="117081" cy="1759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57190" y="4462957"/>
            <a:ext cx="119380" cy="161925"/>
          </a:xfrm>
          <a:custGeom>
            <a:avLst/>
            <a:gdLst/>
            <a:ahLst/>
            <a:cxnLst/>
            <a:rect l="l" t="t" r="r" b="b"/>
            <a:pathLst>
              <a:path w="119379" h="161925">
                <a:moveTo>
                  <a:pt x="99860" y="127863"/>
                </a:moveTo>
                <a:lnTo>
                  <a:pt x="68516" y="127863"/>
                </a:lnTo>
                <a:lnTo>
                  <a:pt x="68516" y="157683"/>
                </a:lnTo>
                <a:lnTo>
                  <a:pt x="78524" y="161709"/>
                </a:lnTo>
                <a:lnTo>
                  <a:pt x="89700" y="161709"/>
                </a:lnTo>
                <a:lnTo>
                  <a:pt x="99860" y="157683"/>
                </a:lnTo>
                <a:lnTo>
                  <a:pt x="99860" y="127863"/>
                </a:lnTo>
                <a:close/>
              </a:path>
              <a:path w="119379" h="161925">
                <a:moveTo>
                  <a:pt x="76809" y="0"/>
                </a:moveTo>
                <a:lnTo>
                  <a:pt x="4076" y="92189"/>
                </a:lnTo>
                <a:lnTo>
                  <a:pt x="0" y="116471"/>
                </a:lnTo>
                <a:lnTo>
                  <a:pt x="139" y="119049"/>
                </a:lnTo>
                <a:lnTo>
                  <a:pt x="6019" y="127863"/>
                </a:lnTo>
                <a:lnTo>
                  <a:pt x="115595" y="127863"/>
                </a:lnTo>
                <a:lnTo>
                  <a:pt x="116763" y="126771"/>
                </a:lnTo>
                <a:lnTo>
                  <a:pt x="118503" y="122402"/>
                </a:lnTo>
                <a:lnTo>
                  <a:pt x="118935" y="119202"/>
                </a:lnTo>
                <a:lnTo>
                  <a:pt x="118935" y="110274"/>
                </a:lnTo>
                <a:lnTo>
                  <a:pt x="118465" y="106908"/>
                </a:lnTo>
                <a:lnTo>
                  <a:pt x="116560" y="102857"/>
                </a:lnTo>
                <a:lnTo>
                  <a:pt x="115430" y="101854"/>
                </a:lnTo>
                <a:lnTo>
                  <a:pt x="26009" y="101854"/>
                </a:lnTo>
                <a:lnTo>
                  <a:pt x="68262" y="28130"/>
                </a:lnTo>
                <a:lnTo>
                  <a:pt x="99860" y="28130"/>
                </a:lnTo>
                <a:lnTo>
                  <a:pt x="99860" y="4419"/>
                </a:lnTo>
                <a:lnTo>
                  <a:pt x="84620" y="114"/>
                </a:lnTo>
                <a:lnTo>
                  <a:pt x="76809" y="0"/>
                </a:lnTo>
                <a:close/>
              </a:path>
              <a:path w="119379" h="161925">
                <a:moveTo>
                  <a:pt x="99860" y="28130"/>
                </a:moveTo>
                <a:lnTo>
                  <a:pt x="68516" y="28130"/>
                </a:lnTo>
                <a:lnTo>
                  <a:pt x="68516" y="101854"/>
                </a:lnTo>
                <a:lnTo>
                  <a:pt x="99860" y="101854"/>
                </a:lnTo>
                <a:lnTo>
                  <a:pt x="99860" y="28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83200" y="4491088"/>
            <a:ext cx="42545" cy="74295"/>
          </a:xfrm>
          <a:custGeom>
            <a:avLst/>
            <a:gdLst/>
            <a:ahLst/>
            <a:cxnLst/>
            <a:rect l="l" t="t" r="r" b="b"/>
            <a:pathLst>
              <a:path w="42545" h="74295">
                <a:moveTo>
                  <a:pt x="42252" y="0"/>
                </a:moveTo>
                <a:lnTo>
                  <a:pt x="0" y="73723"/>
                </a:lnTo>
                <a:lnTo>
                  <a:pt x="42506" y="73723"/>
                </a:lnTo>
                <a:lnTo>
                  <a:pt x="42506" y="0"/>
                </a:lnTo>
                <a:lnTo>
                  <a:pt x="42252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57190" y="4462957"/>
            <a:ext cx="119380" cy="161925"/>
          </a:xfrm>
          <a:custGeom>
            <a:avLst/>
            <a:gdLst/>
            <a:ahLst/>
            <a:cxnLst/>
            <a:rect l="l" t="t" r="r" b="b"/>
            <a:pathLst>
              <a:path w="119379" h="161925">
                <a:moveTo>
                  <a:pt x="76809" y="0"/>
                </a:moveTo>
                <a:lnTo>
                  <a:pt x="81026" y="0"/>
                </a:lnTo>
                <a:lnTo>
                  <a:pt x="84620" y="114"/>
                </a:lnTo>
                <a:lnTo>
                  <a:pt x="87591" y="317"/>
                </a:lnTo>
                <a:lnTo>
                  <a:pt x="90563" y="520"/>
                </a:lnTo>
                <a:lnTo>
                  <a:pt x="99860" y="4419"/>
                </a:lnTo>
                <a:lnTo>
                  <a:pt x="99860" y="5334"/>
                </a:lnTo>
                <a:lnTo>
                  <a:pt x="99860" y="101854"/>
                </a:lnTo>
                <a:lnTo>
                  <a:pt x="114109" y="101854"/>
                </a:lnTo>
                <a:lnTo>
                  <a:pt x="115430" y="101854"/>
                </a:lnTo>
                <a:lnTo>
                  <a:pt x="116560" y="102857"/>
                </a:lnTo>
                <a:lnTo>
                  <a:pt x="117513" y="104889"/>
                </a:lnTo>
                <a:lnTo>
                  <a:pt x="118465" y="106908"/>
                </a:lnTo>
                <a:lnTo>
                  <a:pt x="118935" y="110274"/>
                </a:lnTo>
                <a:lnTo>
                  <a:pt x="118935" y="114985"/>
                </a:lnTo>
                <a:lnTo>
                  <a:pt x="118935" y="119202"/>
                </a:lnTo>
                <a:lnTo>
                  <a:pt x="118503" y="122402"/>
                </a:lnTo>
                <a:lnTo>
                  <a:pt x="117640" y="124587"/>
                </a:lnTo>
                <a:lnTo>
                  <a:pt x="116763" y="126771"/>
                </a:lnTo>
                <a:lnTo>
                  <a:pt x="115595" y="127863"/>
                </a:lnTo>
                <a:lnTo>
                  <a:pt x="114109" y="127863"/>
                </a:lnTo>
                <a:lnTo>
                  <a:pt x="99860" y="127863"/>
                </a:lnTo>
                <a:lnTo>
                  <a:pt x="99860" y="156857"/>
                </a:lnTo>
                <a:lnTo>
                  <a:pt x="99860" y="157683"/>
                </a:lnTo>
                <a:lnTo>
                  <a:pt x="99606" y="158407"/>
                </a:lnTo>
                <a:lnTo>
                  <a:pt x="99110" y="159029"/>
                </a:lnTo>
                <a:lnTo>
                  <a:pt x="98615" y="159651"/>
                </a:lnTo>
                <a:lnTo>
                  <a:pt x="97751" y="160159"/>
                </a:lnTo>
                <a:lnTo>
                  <a:pt x="96507" y="160578"/>
                </a:lnTo>
                <a:lnTo>
                  <a:pt x="95275" y="160997"/>
                </a:lnTo>
                <a:lnTo>
                  <a:pt x="93662" y="161302"/>
                </a:lnTo>
                <a:lnTo>
                  <a:pt x="91681" y="161505"/>
                </a:lnTo>
                <a:lnTo>
                  <a:pt x="89700" y="161709"/>
                </a:lnTo>
                <a:lnTo>
                  <a:pt x="87134" y="161823"/>
                </a:lnTo>
                <a:lnTo>
                  <a:pt x="83997" y="161823"/>
                </a:lnTo>
                <a:lnTo>
                  <a:pt x="81026" y="161823"/>
                </a:lnTo>
                <a:lnTo>
                  <a:pt x="78524" y="161709"/>
                </a:lnTo>
                <a:lnTo>
                  <a:pt x="76504" y="161505"/>
                </a:lnTo>
                <a:lnTo>
                  <a:pt x="74472" y="161302"/>
                </a:lnTo>
                <a:lnTo>
                  <a:pt x="68516" y="157683"/>
                </a:lnTo>
                <a:lnTo>
                  <a:pt x="68516" y="156857"/>
                </a:lnTo>
                <a:lnTo>
                  <a:pt x="68516" y="127863"/>
                </a:lnTo>
                <a:lnTo>
                  <a:pt x="7175" y="127863"/>
                </a:lnTo>
                <a:lnTo>
                  <a:pt x="6019" y="127863"/>
                </a:lnTo>
                <a:lnTo>
                  <a:pt x="4991" y="127723"/>
                </a:lnTo>
                <a:lnTo>
                  <a:pt x="4076" y="127431"/>
                </a:lnTo>
                <a:lnTo>
                  <a:pt x="3175" y="127152"/>
                </a:lnTo>
                <a:lnTo>
                  <a:pt x="2413" y="126492"/>
                </a:lnTo>
                <a:lnTo>
                  <a:pt x="1790" y="125450"/>
                </a:lnTo>
                <a:lnTo>
                  <a:pt x="1168" y="124421"/>
                </a:lnTo>
                <a:lnTo>
                  <a:pt x="711" y="122936"/>
                </a:lnTo>
                <a:lnTo>
                  <a:pt x="431" y="120992"/>
                </a:lnTo>
                <a:lnTo>
                  <a:pt x="139" y="119049"/>
                </a:lnTo>
                <a:lnTo>
                  <a:pt x="0" y="116471"/>
                </a:lnTo>
                <a:lnTo>
                  <a:pt x="0" y="113245"/>
                </a:lnTo>
                <a:lnTo>
                  <a:pt x="0" y="110604"/>
                </a:lnTo>
                <a:lnTo>
                  <a:pt x="50" y="108318"/>
                </a:lnTo>
                <a:lnTo>
                  <a:pt x="177" y="106375"/>
                </a:lnTo>
                <a:lnTo>
                  <a:pt x="304" y="104432"/>
                </a:lnTo>
                <a:lnTo>
                  <a:pt x="508" y="102679"/>
                </a:lnTo>
                <a:lnTo>
                  <a:pt x="53886" y="4343"/>
                </a:lnTo>
                <a:lnTo>
                  <a:pt x="54305" y="3594"/>
                </a:lnTo>
                <a:lnTo>
                  <a:pt x="55003" y="2959"/>
                </a:lnTo>
                <a:lnTo>
                  <a:pt x="55994" y="2425"/>
                </a:lnTo>
                <a:lnTo>
                  <a:pt x="56984" y="1879"/>
                </a:lnTo>
                <a:lnTo>
                  <a:pt x="66903" y="254"/>
                </a:lnTo>
                <a:lnTo>
                  <a:pt x="69621" y="88"/>
                </a:lnTo>
                <a:lnTo>
                  <a:pt x="72923" y="0"/>
                </a:lnTo>
                <a:lnTo>
                  <a:pt x="76809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64658" y="4768494"/>
            <a:ext cx="105410" cy="163195"/>
          </a:xfrm>
          <a:custGeom>
            <a:avLst/>
            <a:gdLst/>
            <a:ahLst/>
            <a:cxnLst/>
            <a:rect l="l" t="t" r="r" b="b"/>
            <a:pathLst>
              <a:path w="105410" h="163195">
                <a:moveTo>
                  <a:pt x="4864" y="127990"/>
                </a:moveTo>
                <a:lnTo>
                  <a:pt x="3378" y="127990"/>
                </a:lnTo>
                <a:lnTo>
                  <a:pt x="2806" y="128193"/>
                </a:lnTo>
                <a:lnTo>
                  <a:pt x="0" y="144513"/>
                </a:lnTo>
                <a:lnTo>
                  <a:pt x="165" y="147650"/>
                </a:lnTo>
                <a:lnTo>
                  <a:pt x="37249" y="163169"/>
                </a:lnTo>
                <a:lnTo>
                  <a:pt x="42202" y="163169"/>
                </a:lnTo>
                <a:lnTo>
                  <a:pt x="82260" y="153390"/>
                </a:lnTo>
                <a:lnTo>
                  <a:pt x="98002" y="137160"/>
                </a:lnTo>
                <a:lnTo>
                  <a:pt x="33324" y="137160"/>
                </a:lnTo>
                <a:lnTo>
                  <a:pt x="28521" y="136664"/>
                </a:lnTo>
                <a:lnTo>
                  <a:pt x="6121" y="128460"/>
                </a:lnTo>
                <a:lnTo>
                  <a:pt x="4864" y="127990"/>
                </a:lnTo>
                <a:close/>
              </a:path>
              <a:path w="105410" h="163195">
                <a:moveTo>
                  <a:pt x="100538" y="85864"/>
                </a:moveTo>
                <a:lnTo>
                  <a:pt x="43154" y="85864"/>
                </a:lnTo>
                <a:lnTo>
                  <a:pt x="48272" y="86398"/>
                </a:lnTo>
                <a:lnTo>
                  <a:pt x="56705" y="88544"/>
                </a:lnTo>
                <a:lnTo>
                  <a:pt x="70446" y="106807"/>
                </a:lnTo>
                <a:lnTo>
                  <a:pt x="70446" y="115392"/>
                </a:lnTo>
                <a:lnTo>
                  <a:pt x="43649" y="137160"/>
                </a:lnTo>
                <a:lnTo>
                  <a:pt x="98002" y="137160"/>
                </a:lnTo>
                <a:lnTo>
                  <a:pt x="103517" y="124701"/>
                </a:lnTo>
                <a:lnTo>
                  <a:pt x="105016" y="116967"/>
                </a:lnTo>
                <a:lnTo>
                  <a:pt x="105016" y="100609"/>
                </a:lnTo>
                <a:lnTo>
                  <a:pt x="103822" y="93853"/>
                </a:lnTo>
                <a:lnTo>
                  <a:pt x="100538" y="85864"/>
                </a:lnTo>
                <a:close/>
              </a:path>
              <a:path w="105410" h="163195">
                <a:moveTo>
                  <a:pt x="91020" y="0"/>
                </a:moveTo>
                <a:lnTo>
                  <a:pt x="11518" y="0"/>
                </a:lnTo>
                <a:lnTo>
                  <a:pt x="9474" y="723"/>
                </a:lnTo>
                <a:lnTo>
                  <a:pt x="6908" y="3619"/>
                </a:lnTo>
                <a:lnTo>
                  <a:pt x="6379" y="5600"/>
                </a:lnTo>
                <a:lnTo>
                  <a:pt x="6288" y="82207"/>
                </a:lnTo>
                <a:lnTo>
                  <a:pt x="6794" y="84353"/>
                </a:lnTo>
                <a:lnTo>
                  <a:pt x="8851" y="86753"/>
                </a:lnTo>
                <a:lnTo>
                  <a:pt x="10566" y="87350"/>
                </a:lnTo>
                <a:lnTo>
                  <a:pt x="16433" y="87350"/>
                </a:lnTo>
                <a:lnTo>
                  <a:pt x="20129" y="87096"/>
                </a:lnTo>
                <a:lnTo>
                  <a:pt x="27978" y="86106"/>
                </a:lnTo>
                <a:lnTo>
                  <a:pt x="32334" y="85864"/>
                </a:lnTo>
                <a:lnTo>
                  <a:pt x="100538" y="85864"/>
                </a:lnTo>
                <a:lnTo>
                  <a:pt x="99034" y="82207"/>
                </a:lnTo>
                <a:lnTo>
                  <a:pt x="65130" y="62191"/>
                </a:lnTo>
                <a:lnTo>
                  <a:pt x="33286" y="62191"/>
                </a:lnTo>
                <a:lnTo>
                  <a:pt x="33286" y="27876"/>
                </a:lnTo>
                <a:lnTo>
                  <a:pt x="91922" y="27876"/>
                </a:lnTo>
                <a:lnTo>
                  <a:pt x="93192" y="26758"/>
                </a:lnTo>
                <a:lnTo>
                  <a:pt x="94919" y="22301"/>
                </a:lnTo>
                <a:lnTo>
                  <a:pt x="95351" y="18707"/>
                </a:lnTo>
                <a:lnTo>
                  <a:pt x="95249" y="9144"/>
                </a:lnTo>
                <a:lnTo>
                  <a:pt x="91719" y="254"/>
                </a:lnTo>
                <a:lnTo>
                  <a:pt x="91020" y="0"/>
                </a:lnTo>
                <a:close/>
              </a:path>
              <a:path w="105410" h="163195">
                <a:moveTo>
                  <a:pt x="59550" y="61455"/>
                </a:moveTo>
                <a:lnTo>
                  <a:pt x="44742" y="61493"/>
                </a:lnTo>
                <a:lnTo>
                  <a:pt x="39039" y="61658"/>
                </a:lnTo>
                <a:lnTo>
                  <a:pt x="36169" y="61861"/>
                </a:lnTo>
                <a:lnTo>
                  <a:pt x="33286" y="62191"/>
                </a:lnTo>
                <a:lnTo>
                  <a:pt x="65130" y="62191"/>
                </a:lnTo>
                <a:lnTo>
                  <a:pt x="59550" y="61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64607" y="4768494"/>
            <a:ext cx="105410" cy="163195"/>
          </a:xfrm>
          <a:custGeom>
            <a:avLst/>
            <a:gdLst/>
            <a:ahLst/>
            <a:cxnLst/>
            <a:rect l="l" t="t" r="r" b="b"/>
            <a:pathLst>
              <a:path w="105410" h="163195">
                <a:moveTo>
                  <a:pt x="14376" y="0"/>
                </a:moveTo>
                <a:lnTo>
                  <a:pt x="90322" y="0"/>
                </a:lnTo>
                <a:lnTo>
                  <a:pt x="91071" y="0"/>
                </a:lnTo>
                <a:lnTo>
                  <a:pt x="91770" y="254"/>
                </a:lnTo>
                <a:lnTo>
                  <a:pt x="92430" y="749"/>
                </a:lnTo>
                <a:lnTo>
                  <a:pt x="93091" y="1244"/>
                </a:lnTo>
                <a:lnTo>
                  <a:pt x="93649" y="2019"/>
                </a:lnTo>
                <a:lnTo>
                  <a:pt x="94107" y="3098"/>
                </a:lnTo>
                <a:lnTo>
                  <a:pt x="94564" y="4165"/>
                </a:lnTo>
                <a:lnTo>
                  <a:pt x="94894" y="5600"/>
                </a:lnTo>
                <a:lnTo>
                  <a:pt x="95097" y="7366"/>
                </a:lnTo>
                <a:lnTo>
                  <a:pt x="95300" y="9144"/>
                </a:lnTo>
                <a:lnTo>
                  <a:pt x="95402" y="11277"/>
                </a:lnTo>
                <a:lnTo>
                  <a:pt x="95402" y="13754"/>
                </a:lnTo>
                <a:lnTo>
                  <a:pt x="95402" y="18707"/>
                </a:lnTo>
                <a:lnTo>
                  <a:pt x="94970" y="22301"/>
                </a:lnTo>
                <a:lnTo>
                  <a:pt x="94107" y="24536"/>
                </a:lnTo>
                <a:lnTo>
                  <a:pt x="93243" y="26758"/>
                </a:lnTo>
                <a:lnTo>
                  <a:pt x="91973" y="27876"/>
                </a:lnTo>
                <a:lnTo>
                  <a:pt x="90322" y="27876"/>
                </a:lnTo>
                <a:lnTo>
                  <a:pt x="33337" y="27876"/>
                </a:lnTo>
                <a:lnTo>
                  <a:pt x="33337" y="62191"/>
                </a:lnTo>
                <a:lnTo>
                  <a:pt x="36220" y="61861"/>
                </a:lnTo>
                <a:lnTo>
                  <a:pt x="39090" y="61658"/>
                </a:lnTo>
                <a:lnTo>
                  <a:pt x="41948" y="61582"/>
                </a:lnTo>
                <a:lnTo>
                  <a:pt x="44792" y="61493"/>
                </a:lnTo>
                <a:lnTo>
                  <a:pt x="47790" y="61455"/>
                </a:lnTo>
                <a:lnTo>
                  <a:pt x="50927" y="61455"/>
                </a:lnTo>
                <a:lnTo>
                  <a:pt x="59601" y="61455"/>
                </a:lnTo>
                <a:lnTo>
                  <a:pt x="67297" y="62471"/>
                </a:lnTo>
                <a:lnTo>
                  <a:pt x="74028" y="64490"/>
                </a:lnTo>
                <a:lnTo>
                  <a:pt x="80772" y="66509"/>
                </a:lnTo>
                <a:lnTo>
                  <a:pt x="86423" y="69481"/>
                </a:lnTo>
                <a:lnTo>
                  <a:pt x="91008" y="73406"/>
                </a:lnTo>
                <a:lnTo>
                  <a:pt x="95592" y="77330"/>
                </a:lnTo>
                <a:lnTo>
                  <a:pt x="99085" y="82207"/>
                </a:lnTo>
                <a:lnTo>
                  <a:pt x="101473" y="88036"/>
                </a:lnTo>
                <a:lnTo>
                  <a:pt x="103873" y="93853"/>
                </a:lnTo>
                <a:lnTo>
                  <a:pt x="105067" y="100609"/>
                </a:lnTo>
                <a:lnTo>
                  <a:pt x="105067" y="108292"/>
                </a:lnTo>
                <a:lnTo>
                  <a:pt x="105067" y="116967"/>
                </a:lnTo>
                <a:lnTo>
                  <a:pt x="103568" y="124701"/>
                </a:lnTo>
                <a:lnTo>
                  <a:pt x="100545" y="131521"/>
                </a:lnTo>
                <a:lnTo>
                  <a:pt x="97536" y="138328"/>
                </a:lnTo>
                <a:lnTo>
                  <a:pt x="93281" y="144068"/>
                </a:lnTo>
                <a:lnTo>
                  <a:pt x="55743" y="162244"/>
                </a:lnTo>
                <a:lnTo>
                  <a:pt x="42252" y="163169"/>
                </a:lnTo>
                <a:lnTo>
                  <a:pt x="37299" y="163169"/>
                </a:lnTo>
                <a:lnTo>
                  <a:pt x="32588" y="162864"/>
                </a:lnTo>
                <a:lnTo>
                  <a:pt x="28130" y="162242"/>
                </a:lnTo>
                <a:lnTo>
                  <a:pt x="23672" y="161632"/>
                </a:lnTo>
                <a:lnTo>
                  <a:pt x="19659" y="160845"/>
                </a:lnTo>
                <a:lnTo>
                  <a:pt x="16116" y="159893"/>
                </a:lnTo>
                <a:lnTo>
                  <a:pt x="12560" y="158940"/>
                </a:lnTo>
                <a:lnTo>
                  <a:pt x="2921" y="154686"/>
                </a:lnTo>
                <a:lnTo>
                  <a:pt x="2209" y="154063"/>
                </a:lnTo>
                <a:lnTo>
                  <a:pt x="1701" y="153390"/>
                </a:lnTo>
                <a:lnTo>
                  <a:pt x="1371" y="152641"/>
                </a:lnTo>
                <a:lnTo>
                  <a:pt x="1041" y="151904"/>
                </a:lnTo>
                <a:lnTo>
                  <a:pt x="762" y="151015"/>
                </a:lnTo>
                <a:lnTo>
                  <a:pt x="558" y="149974"/>
                </a:lnTo>
                <a:lnTo>
                  <a:pt x="355" y="148945"/>
                </a:lnTo>
                <a:lnTo>
                  <a:pt x="215" y="147650"/>
                </a:lnTo>
                <a:lnTo>
                  <a:pt x="127" y="146075"/>
                </a:lnTo>
                <a:lnTo>
                  <a:pt x="50" y="144513"/>
                </a:lnTo>
                <a:lnTo>
                  <a:pt x="0" y="142646"/>
                </a:lnTo>
                <a:lnTo>
                  <a:pt x="0" y="140500"/>
                </a:lnTo>
                <a:lnTo>
                  <a:pt x="0" y="138188"/>
                </a:lnTo>
                <a:lnTo>
                  <a:pt x="2362" y="128612"/>
                </a:lnTo>
                <a:lnTo>
                  <a:pt x="2857" y="128193"/>
                </a:lnTo>
                <a:lnTo>
                  <a:pt x="3429" y="127990"/>
                </a:lnTo>
                <a:lnTo>
                  <a:pt x="4089" y="127990"/>
                </a:lnTo>
                <a:lnTo>
                  <a:pt x="4914" y="127990"/>
                </a:lnTo>
                <a:lnTo>
                  <a:pt x="6172" y="128460"/>
                </a:lnTo>
                <a:lnTo>
                  <a:pt x="7874" y="129413"/>
                </a:lnTo>
                <a:lnTo>
                  <a:pt x="9563" y="130365"/>
                </a:lnTo>
                <a:lnTo>
                  <a:pt x="11798" y="131419"/>
                </a:lnTo>
                <a:lnTo>
                  <a:pt x="33375" y="137160"/>
                </a:lnTo>
                <a:lnTo>
                  <a:pt x="38912" y="137160"/>
                </a:lnTo>
                <a:lnTo>
                  <a:pt x="43700" y="137160"/>
                </a:lnTo>
                <a:lnTo>
                  <a:pt x="61950" y="130898"/>
                </a:lnTo>
                <a:lnTo>
                  <a:pt x="64681" y="128714"/>
                </a:lnTo>
                <a:lnTo>
                  <a:pt x="66789" y="125958"/>
                </a:lnTo>
                <a:lnTo>
                  <a:pt x="68275" y="122656"/>
                </a:lnTo>
                <a:lnTo>
                  <a:pt x="69761" y="119354"/>
                </a:lnTo>
                <a:lnTo>
                  <a:pt x="70497" y="115392"/>
                </a:lnTo>
                <a:lnTo>
                  <a:pt x="70497" y="110769"/>
                </a:lnTo>
                <a:lnTo>
                  <a:pt x="70497" y="106807"/>
                </a:lnTo>
                <a:lnTo>
                  <a:pt x="69888" y="103276"/>
                </a:lnTo>
                <a:lnTo>
                  <a:pt x="68643" y="100177"/>
                </a:lnTo>
                <a:lnTo>
                  <a:pt x="67411" y="97078"/>
                </a:lnTo>
                <a:lnTo>
                  <a:pt x="52539" y="87477"/>
                </a:lnTo>
                <a:lnTo>
                  <a:pt x="48323" y="86398"/>
                </a:lnTo>
                <a:lnTo>
                  <a:pt x="43205" y="85864"/>
                </a:lnTo>
                <a:lnTo>
                  <a:pt x="37172" y="85864"/>
                </a:lnTo>
                <a:lnTo>
                  <a:pt x="32385" y="85864"/>
                </a:lnTo>
                <a:lnTo>
                  <a:pt x="28028" y="86106"/>
                </a:lnTo>
                <a:lnTo>
                  <a:pt x="24104" y="86601"/>
                </a:lnTo>
                <a:lnTo>
                  <a:pt x="20180" y="87096"/>
                </a:lnTo>
                <a:lnTo>
                  <a:pt x="16484" y="87350"/>
                </a:lnTo>
                <a:lnTo>
                  <a:pt x="13017" y="87350"/>
                </a:lnTo>
                <a:lnTo>
                  <a:pt x="10617" y="87350"/>
                </a:lnTo>
                <a:lnTo>
                  <a:pt x="8902" y="86753"/>
                </a:lnTo>
                <a:lnTo>
                  <a:pt x="7874" y="85547"/>
                </a:lnTo>
                <a:lnTo>
                  <a:pt x="6845" y="84353"/>
                </a:lnTo>
                <a:lnTo>
                  <a:pt x="6324" y="82143"/>
                </a:lnTo>
                <a:lnTo>
                  <a:pt x="6324" y="78917"/>
                </a:lnTo>
                <a:lnTo>
                  <a:pt x="6324" y="9296"/>
                </a:lnTo>
                <a:lnTo>
                  <a:pt x="6324" y="5994"/>
                </a:lnTo>
                <a:lnTo>
                  <a:pt x="6959" y="3619"/>
                </a:lnTo>
                <a:lnTo>
                  <a:pt x="8242" y="2171"/>
                </a:lnTo>
                <a:lnTo>
                  <a:pt x="9525" y="723"/>
                </a:lnTo>
                <a:lnTo>
                  <a:pt x="11569" y="0"/>
                </a:lnTo>
                <a:lnTo>
                  <a:pt x="14376" y="0"/>
                </a:lnTo>
                <a:close/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63189" y="5070576"/>
            <a:ext cx="110489" cy="166370"/>
          </a:xfrm>
          <a:custGeom>
            <a:avLst/>
            <a:gdLst/>
            <a:ahLst/>
            <a:cxnLst/>
            <a:rect l="l" t="t" r="r" b="b"/>
            <a:pathLst>
              <a:path w="110489" h="166370">
                <a:moveTo>
                  <a:pt x="71713" y="0"/>
                </a:moveTo>
                <a:lnTo>
                  <a:pt x="68576" y="0"/>
                </a:lnTo>
                <a:lnTo>
                  <a:pt x="61391" y="247"/>
                </a:lnTo>
                <a:lnTo>
                  <a:pt x="19325" y="19189"/>
                </a:lnTo>
                <a:lnTo>
                  <a:pt x="2675" y="55918"/>
                </a:lnTo>
                <a:lnTo>
                  <a:pt x="0" y="98361"/>
                </a:lnTo>
                <a:lnTo>
                  <a:pt x="224" y="103835"/>
                </a:lnTo>
                <a:lnTo>
                  <a:pt x="12658" y="149009"/>
                </a:lnTo>
                <a:lnTo>
                  <a:pt x="46389" y="165900"/>
                </a:lnTo>
                <a:lnTo>
                  <a:pt x="63000" y="165900"/>
                </a:lnTo>
                <a:lnTo>
                  <a:pt x="100618" y="144856"/>
                </a:lnTo>
                <a:lnTo>
                  <a:pt x="103047" y="140881"/>
                </a:lnTo>
                <a:lnTo>
                  <a:pt x="51685" y="140881"/>
                </a:lnTo>
                <a:lnTo>
                  <a:pt x="48268" y="140157"/>
                </a:lnTo>
                <a:lnTo>
                  <a:pt x="32200" y="104711"/>
                </a:lnTo>
                <a:lnTo>
                  <a:pt x="32152" y="95161"/>
                </a:lnTo>
                <a:lnTo>
                  <a:pt x="33879" y="94005"/>
                </a:lnTo>
                <a:lnTo>
                  <a:pt x="54987" y="86855"/>
                </a:lnTo>
                <a:lnTo>
                  <a:pt x="106935" y="86855"/>
                </a:lnTo>
                <a:lnTo>
                  <a:pt x="106117" y="84086"/>
                </a:lnTo>
                <a:lnTo>
                  <a:pt x="103412" y="79095"/>
                </a:lnTo>
                <a:lnTo>
                  <a:pt x="96544" y="71373"/>
                </a:lnTo>
                <a:lnTo>
                  <a:pt x="31530" y="71373"/>
                </a:lnTo>
                <a:lnTo>
                  <a:pt x="31606" y="65087"/>
                </a:lnTo>
                <a:lnTo>
                  <a:pt x="55850" y="26149"/>
                </a:lnTo>
                <a:lnTo>
                  <a:pt x="61515" y="24904"/>
                </a:lnTo>
                <a:lnTo>
                  <a:pt x="100120" y="24904"/>
                </a:lnTo>
                <a:lnTo>
                  <a:pt x="100351" y="21666"/>
                </a:lnTo>
                <a:lnTo>
                  <a:pt x="74875" y="190"/>
                </a:lnTo>
                <a:lnTo>
                  <a:pt x="71713" y="0"/>
                </a:lnTo>
                <a:close/>
              </a:path>
              <a:path w="110489" h="166370">
                <a:moveTo>
                  <a:pt x="106935" y="86855"/>
                </a:moveTo>
                <a:lnTo>
                  <a:pt x="61184" y="86855"/>
                </a:lnTo>
                <a:lnTo>
                  <a:pt x="64486" y="87414"/>
                </a:lnTo>
                <a:lnTo>
                  <a:pt x="69935" y="89649"/>
                </a:lnTo>
                <a:lnTo>
                  <a:pt x="78482" y="108419"/>
                </a:lnTo>
                <a:lnTo>
                  <a:pt x="78355" y="117627"/>
                </a:lnTo>
                <a:lnTo>
                  <a:pt x="59368" y="140881"/>
                </a:lnTo>
                <a:lnTo>
                  <a:pt x="103047" y="140881"/>
                </a:lnTo>
                <a:lnTo>
                  <a:pt x="104250" y="138912"/>
                </a:lnTo>
                <a:lnTo>
                  <a:pt x="109216" y="125120"/>
                </a:lnTo>
                <a:lnTo>
                  <a:pt x="110448" y="117627"/>
                </a:lnTo>
                <a:lnTo>
                  <a:pt x="110448" y="102336"/>
                </a:lnTo>
                <a:lnTo>
                  <a:pt x="109584" y="95821"/>
                </a:lnTo>
                <a:lnTo>
                  <a:pt x="106935" y="86855"/>
                </a:lnTo>
                <a:close/>
              </a:path>
              <a:path w="110489" h="166370">
                <a:moveTo>
                  <a:pt x="72830" y="62077"/>
                </a:moveTo>
                <a:lnTo>
                  <a:pt x="61095" y="62077"/>
                </a:lnTo>
                <a:lnTo>
                  <a:pt x="57666" y="62344"/>
                </a:lnTo>
                <a:lnTo>
                  <a:pt x="31530" y="71373"/>
                </a:lnTo>
                <a:lnTo>
                  <a:pt x="96544" y="71373"/>
                </a:lnTo>
                <a:lnTo>
                  <a:pt x="96059" y="70827"/>
                </a:lnTo>
                <a:lnTo>
                  <a:pt x="91334" y="67652"/>
                </a:lnTo>
                <a:lnTo>
                  <a:pt x="79764" y="63195"/>
                </a:lnTo>
                <a:lnTo>
                  <a:pt x="72830" y="62077"/>
                </a:lnTo>
                <a:close/>
              </a:path>
              <a:path w="110489" h="166370">
                <a:moveTo>
                  <a:pt x="100120" y="24904"/>
                </a:moveTo>
                <a:lnTo>
                  <a:pt x="72170" y="24904"/>
                </a:lnTo>
                <a:lnTo>
                  <a:pt x="75650" y="25158"/>
                </a:lnTo>
                <a:lnTo>
                  <a:pt x="81682" y="26149"/>
                </a:lnTo>
                <a:lnTo>
                  <a:pt x="84311" y="26720"/>
                </a:lnTo>
                <a:lnTo>
                  <a:pt x="88769" y="28041"/>
                </a:lnTo>
                <a:lnTo>
                  <a:pt x="90674" y="28638"/>
                </a:lnTo>
                <a:lnTo>
                  <a:pt x="93811" y="29717"/>
                </a:lnTo>
                <a:lnTo>
                  <a:pt x="95093" y="29984"/>
                </a:lnTo>
                <a:lnTo>
                  <a:pt x="96909" y="29984"/>
                </a:lnTo>
                <a:lnTo>
                  <a:pt x="97608" y="29781"/>
                </a:lnTo>
                <a:lnTo>
                  <a:pt x="98764" y="28955"/>
                </a:lnTo>
                <a:lnTo>
                  <a:pt x="99221" y="28270"/>
                </a:lnTo>
                <a:lnTo>
                  <a:pt x="99881" y="26377"/>
                </a:lnTo>
                <a:lnTo>
                  <a:pt x="100120" y="24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95341" y="5157431"/>
            <a:ext cx="46355" cy="54610"/>
          </a:xfrm>
          <a:custGeom>
            <a:avLst/>
            <a:gdLst/>
            <a:ahLst/>
            <a:cxnLst/>
            <a:rect l="l" t="t" r="r" b="b"/>
            <a:pathLst>
              <a:path w="46354" h="54610">
                <a:moveTo>
                  <a:pt x="25146" y="0"/>
                </a:moveTo>
                <a:lnTo>
                  <a:pt x="22834" y="0"/>
                </a:lnTo>
                <a:lnTo>
                  <a:pt x="20561" y="203"/>
                </a:lnTo>
                <a:lnTo>
                  <a:pt x="18326" y="622"/>
                </a:lnTo>
                <a:lnTo>
                  <a:pt x="16103" y="1028"/>
                </a:lnTo>
                <a:lnTo>
                  <a:pt x="5575" y="5016"/>
                </a:lnTo>
                <a:lnTo>
                  <a:pt x="3581" y="6045"/>
                </a:lnTo>
                <a:lnTo>
                  <a:pt x="1727" y="7150"/>
                </a:lnTo>
                <a:lnTo>
                  <a:pt x="0" y="8305"/>
                </a:lnTo>
                <a:lnTo>
                  <a:pt x="0" y="17145"/>
                </a:lnTo>
                <a:lnTo>
                  <a:pt x="495" y="24511"/>
                </a:lnTo>
                <a:lnTo>
                  <a:pt x="1485" y="30416"/>
                </a:lnTo>
                <a:lnTo>
                  <a:pt x="2476" y="36322"/>
                </a:lnTo>
                <a:lnTo>
                  <a:pt x="3937" y="41008"/>
                </a:lnTo>
                <a:lnTo>
                  <a:pt x="5880" y="44475"/>
                </a:lnTo>
                <a:lnTo>
                  <a:pt x="7823" y="47955"/>
                </a:lnTo>
                <a:lnTo>
                  <a:pt x="10261" y="50406"/>
                </a:lnTo>
                <a:lnTo>
                  <a:pt x="13195" y="51854"/>
                </a:lnTo>
                <a:lnTo>
                  <a:pt x="16116" y="53301"/>
                </a:lnTo>
                <a:lnTo>
                  <a:pt x="19532" y="54025"/>
                </a:lnTo>
                <a:lnTo>
                  <a:pt x="23406" y="54025"/>
                </a:lnTo>
                <a:lnTo>
                  <a:pt x="27216" y="54025"/>
                </a:lnTo>
                <a:lnTo>
                  <a:pt x="46329" y="29819"/>
                </a:lnTo>
                <a:lnTo>
                  <a:pt x="46329" y="25768"/>
                </a:lnTo>
                <a:lnTo>
                  <a:pt x="46329" y="21564"/>
                </a:lnTo>
                <a:lnTo>
                  <a:pt x="45961" y="17856"/>
                </a:lnTo>
                <a:lnTo>
                  <a:pt x="45212" y="14681"/>
                </a:lnTo>
                <a:lnTo>
                  <a:pt x="44475" y="11506"/>
                </a:lnTo>
                <a:lnTo>
                  <a:pt x="35052" y="1676"/>
                </a:lnTo>
                <a:lnTo>
                  <a:pt x="32334" y="558"/>
                </a:lnTo>
                <a:lnTo>
                  <a:pt x="29032" y="0"/>
                </a:lnTo>
                <a:lnTo>
                  <a:pt x="25146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63121" y="5070576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68643" y="0"/>
                </a:moveTo>
                <a:lnTo>
                  <a:pt x="71780" y="0"/>
                </a:lnTo>
                <a:lnTo>
                  <a:pt x="74942" y="190"/>
                </a:lnTo>
                <a:lnTo>
                  <a:pt x="78117" y="558"/>
                </a:lnTo>
                <a:lnTo>
                  <a:pt x="81292" y="927"/>
                </a:lnTo>
                <a:lnTo>
                  <a:pt x="97701" y="5892"/>
                </a:lnTo>
                <a:lnTo>
                  <a:pt x="98310" y="6426"/>
                </a:lnTo>
                <a:lnTo>
                  <a:pt x="98793" y="7023"/>
                </a:lnTo>
                <a:lnTo>
                  <a:pt x="99123" y="7683"/>
                </a:lnTo>
                <a:lnTo>
                  <a:pt x="99453" y="8343"/>
                </a:lnTo>
                <a:lnTo>
                  <a:pt x="99720" y="9067"/>
                </a:lnTo>
                <a:lnTo>
                  <a:pt x="99923" y="9855"/>
                </a:lnTo>
                <a:lnTo>
                  <a:pt x="100126" y="10642"/>
                </a:lnTo>
                <a:lnTo>
                  <a:pt x="100279" y="11607"/>
                </a:lnTo>
                <a:lnTo>
                  <a:pt x="100355" y="12763"/>
                </a:lnTo>
                <a:lnTo>
                  <a:pt x="100444" y="13919"/>
                </a:lnTo>
                <a:lnTo>
                  <a:pt x="100482" y="15328"/>
                </a:lnTo>
                <a:lnTo>
                  <a:pt x="100482" y="16979"/>
                </a:lnTo>
                <a:lnTo>
                  <a:pt x="100482" y="19532"/>
                </a:lnTo>
                <a:lnTo>
                  <a:pt x="100418" y="21666"/>
                </a:lnTo>
                <a:lnTo>
                  <a:pt x="100291" y="23355"/>
                </a:lnTo>
                <a:lnTo>
                  <a:pt x="100177" y="25044"/>
                </a:lnTo>
                <a:lnTo>
                  <a:pt x="99948" y="26377"/>
                </a:lnTo>
                <a:lnTo>
                  <a:pt x="99618" y="27317"/>
                </a:lnTo>
                <a:lnTo>
                  <a:pt x="99288" y="28270"/>
                </a:lnTo>
                <a:lnTo>
                  <a:pt x="98831" y="28955"/>
                </a:lnTo>
                <a:lnTo>
                  <a:pt x="98247" y="29362"/>
                </a:lnTo>
                <a:lnTo>
                  <a:pt x="97675" y="29781"/>
                </a:lnTo>
                <a:lnTo>
                  <a:pt x="96977" y="29984"/>
                </a:lnTo>
                <a:lnTo>
                  <a:pt x="96151" y="29984"/>
                </a:lnTo>
                <a:lnTo>
                  <a:pt x="95161" y="29984"/>
                </a:lnTo>
                <a:lnTo>
                  <a:pt x="93878" y="29717"/>
                </a:lnTo>
                <a:lnTo>
                  <a:pt x="92303" y="29184"/>
                </a:lnTo>
                <a:lnTo>
                  <a:pt x="90741" y="28638"/>
                </a:lnTo>
                <a:lnTo>
                  <a:pt x="88836" y="28041"/>
                </a:lnTo>
                <a:lnTo>
                  <a:pt x="86601" y="27381"/>
                </a:lnTo>
                <a:lnTo>
                  <a:pt x="84378" y="26720"/>
                </a:lnTo>
                <a:lnTo>
                  <a:pt x="81749" y="26149"/>
                </a:lnTo>
                <a:lnTo>
                  <a:pt x="78739" y="25653"/>
                </a:lnTo>
                <a:lnTo>
                  <a:pt x="75717" y="25158"/>
                </a:lnTo>
                <a:lnTo>
                  <a:pt x="72237" y="24904"/>
                </a:lnTo>
                <a:lnTo>
                  <a:pt x="68275" y="24904"/>
                </a:lnTo>
                <a:lnTo>
                  <a:pt x="61582" y="24904"/>
                </a:lnTo>
                <a:lnTo>
                  <a:pt x="55918" y="26149"/>
                </a:lnTo>
                <a:lnTo>
                  <a:pt x="51295" y="28625"/>
                </a:lnTo>
                <a:lnTo>
                  <a:pt x="46672" y="31102"/>
                </a:lnTo>
                <a:lnTo>
                  <a:pt x="33705" y="53530"/>
                </a:lnTo>
                <a:lnTo>
                  <a:pt x="32384" y="59143"/>
                </a:lnTo>
                <a:lnTo>
                  <a:pt x="31673" y="65087"/>
                </a:lnTo>
                <a:lnTo>
                  <a:pt x="31597" y="71373"/>
                </a:lnTo>
                <a:lnTo>
                  <a:pt x="33413" y="70205"/>
                </a:lnTo>
                <a:lnTo>
                  <a:pt x="35496" y="69049"/>
                </a:lnTo>
                <a:lnTo>
                  <a:pt x="61163" y="62077"/>
                </a:lnTo>
                <a:lnTo>
                  <a:pt x="64795" y="62077"/>
                </a:lnTo>
                <a:lnTo>
                  <a:pt x="72897" y="62077"/>
                </a:lnTo>
                <a:lnTo>
                  <a:pt x="99796" y="74955"/>
                </a:lnTo>
                <a:lnTo>
                  <a:pt x="103479" y="79095"/>
                </a:lnTo>
                <a:lnTo>
                  <a:pt x="106184" y="84086"/>
                </a:lnTo>
                <a:lnTo>
                  <a:pt x="107911" y="89954"/>
                </a:lnTo>
                <a:lnTo>
                  <a:pt x="109651" y="95821"/>
                </a:lnTo>
                <a:lnTo>
                  <a:pt x="110515" y="102336"/>
                </a:lnTo>
                <a:lnTo>
                  <a:pt x="110515" y="109524"/>
                </a:lnTo>
                <a:lnTo>
                  <a:pt x="110515" y="117627"/>
                </a:lnTo>
                <a:lnTo>
                  <a:pt x="91109" y="154851"/>
                </a:lnTo>
                <a:lnTo>
                  <a:pt x="63068" y="165900"/>
                </a:lnTo>
                <a:lnTo>
                  <a:pt x="53898" y="165900"/>
                </a:lnTo>
                <a:lnTo>
                  <a:pt x="46456" y="165900"/>
                </a:lnTo>
                <a:lnTo>
                  <a:pt x="39979" y="165061"/>
                </a:lnTo>
                <a:lnTo>
                  <a:pt x="34442" y="163360"/>
                </a:lnTo>
                <a:lnTo>
                  <a:pt x="28905" y="161670"/>
                </a:lnTo>
                <a:lnTo>
                  <a:pt x="10159" y="144462"/>
                </a:lnTo>
                <a:lnTo>
                  <a:pt x="7594" y="139928"/>
                </a:lnTo>
                <a:lnTo>
                  <a:pt x="5549" y="134810"/>
                </a:lnTo>
                <a:lnTo>
                  <a:pt x="4025" y="129108"/>
                </a:lnTo>
                <a:lnTo>
                  <a:pt x="2501" y="123405"/>
                </a:lnTo>
                <a:lnTo>
                  <a:pt x="1447" y="117208"/>
                </a:lnTo>
                <a:lnTo>
                  <a:pt x="863" y="110515"/>
                </a:lnTo>
                <a:lnTo>
                  <a:pt x="292" y="103835"/>
                </a:lnTo>
                <a:lnTo>
                  <a:pt x="0" y="96723"/>
                </a:lnTo>
                <a:lnTo>
                  <a:pt x="0" y="89204"/>
                </a:lnTo>
                <a:lnTo>
                  <a:pt x="0" y="82930"/>
                </a:lnTo>
                <a:lnTo>
                  <a:pt x="304" y="76365"/>
                </a:lnTo>
                <a:lnTo>
                  <a:pt x="927" y="69507"/>
                </a:lnTo>
                <a:lnTo>
                  <a:pt x="1549" y="62649"/>
                </a:lnTo>
                <a:lnTo>
                  <a:pt x="2743" y="55918"/>
                </a:lnTo>
                <a:lnTo>
                  <a:pt x="4521" y="49314"/>
                </a:lnTo>
                <a:lnTo>
                  <a:pt x="6299" y="42710"/>
                </a:lnTo>
                <a:lnTo>
                  <a:pt x="29552" y="10185"/>
                </a:lnTo>
                <a:lnTo>
                  <a:pt x="61458" y="247"/>
                </a:lnTo>
                <a:lnTo>
                  <a:pt x="6864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62753" y="5378094"/>
            <a:ext cx="108585" cy="161290"/>
          </a:xfrm>
          <a:custGeom>
            <a:avLst/>
            <a:gdLst/>
            <a:ahLst/>
            <a:cxnLst/>
            <a:rect l="l" t="t" r="r" b="b"/>
            <a:pathLst>
              <a:path w="108585" h="161289">
                <a:moveTo>
                  <a:pt x="101968" y="0"/>
                </a:moveTo>
                <a:lnTo>
                  <a:pt x="4381" y="0"/>
                </a:lnTo>
                <a:lnTo>
                  <a:pt x="3657" y="254"/>
                </a:lnTo>
                <a:lnTo>
                  <a:pt x="0" y="18961"/>
                </a:lnTo>
                <a:lnTo>
                  <a:pt x="431" y="22567"/>
                </a:lnTo>
                <a:lnTo>
                  <a:pt x="2171" y="27114"/>
                </a:lnTo>
                <a:lnTo>
                  <a:pt x="3467" y="28244"/>
                </a:lnTo>
                <a:lnTo>
                  <a:pt x="72605" y="28244"/>
                </a:lnTo>
                <a:lnTo>
                  <a:pt x="15862" y="153390"/>
                </a:lnTo>
                <a:lnTo>
                  <a:pt x="15201" y="154787"/>
                </a:lnTo>
                <a:lnTo>
                  <a:pt x="14909" y="155968"/>
                </a:lnTo>
                <a:lnTo>
                  <a:pt x="15004" y="157060"/>
                </a:lnTo>
                <a:lnTo>
                  <a:pt x="28587" y="161074"/>
                </a:lnTo>
                <a:lnTo>
                  <a:pt x="38887" y="161010"/>
                </a:lnTo>
                <a:lnTo>
                  <a:pt x="104444" y="33705"/>
                </a:lnTo>
                <a:lnTo>
                  <a:pt x="108204" y="18237"/>
                </a:lnTo>
                <a:lnTo>
                  <a:pt x="108140" y="8382"/>
                </a:lnTo>
                <a:lnTo>
                  <a:pt x="103212" y="139"/>
                </a:lnTo>
                <a:lnTo>
                  <a:pt x="101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62753" y="5378094"/>
            <a:ext cx="108585" cy="161290"/>
          </a:xfrm>
          <a:custGeom>
            <a:avLst/>
            <a:gdLst/>
            <a:ahLst/>
            <a:cxnLst/>
            <a:rect l="l" t="t" r="r" b="b"/>
            <a:pathLst>
              <a:path w="108585" h="161289">
                <a:moveTo>
                  <a:pt x="5207" y="0"/>
                </a:moveTo>
                <a:lnTo>
                  <a:pt x="100482" y="0"/>
                </a:lnTo>
                <a:lnTo>
                  <a:pt x="101968" y="0"/>
                </a:lnTo>
                <a:lnTo>
                  <a:pt x="103212" y="139"/>
                </a:lnTo>
                <a:lnTo>
                  <a:pt x="104203" y="431"/>
                </a:lnTo>
                <a:lnTo>
                  <a:pt x="105194" y="723"/>
                </a:lnTo>
                <a:lnTo>
                  <a:pt x="105981" y="1358"/>
                </a:lnTo>
                <a:lnTo>
                  <a:pt x="106553" y="2349"/>
                </a:lnTo>
                <a:lnTo>
                  <a:pt x="107137" y="3340"/>
                </a:lnTo>
                <a:lnTo>
                  <a:pt x="107569" y="4749"/>
                </a:lnTo>
                <a:lnTo>
                  <a:pt x="107861" y="6565"/>
                </a:lnTo>
                <a:lnTo>
                  <a:pt x="108140" y="8382"/>
                </a:lnTo>
                <a:lnTo>
                  <a:pt x="108292" y="10782"/>
                </a:lnTo>
                <a:lnTo>
                  <a:pt x="108292" y="13754"/>
                </a:lnTo>
                <a:lnTo>
                  <a:pt x="108292" y="16154"/>
                </a:lnTo>
                <a:lnTo>
                  <a:pt x="106184" y="29298"/>
                </a:lnTo>
                <a:lnTo>
                  <a:pt x="105689" y="30670"/>
                </a:lnTo>
                <a:lnTo>
                  <a:pt x="51663" y="155994"/>
                </a:lnTo>
                <a:lnTo>
                  <a:pt x="46469" y="160134"/>
                </a:lnTo>
                <a:lnTo>
                  <a:pt x="45059" y="160515"/>
                </a:lnTo>
                <a:lnTo>
                  <a:pt x="43268" y="160756"/>
                </a:lnTo>
                <a:lnTo>
                  <a:pt x="41071" y="160883"/>
                </a:lnTo>
                <a:lnTo>
                  <a:pt x="38887" y="161010"/>
                </a:lnTo>
                <a:lnTo>
                  <a:pt x="36182" y="161074"/>
                </a:lnTo>
                <a:lnTo>
                  <a:pt x="32956" y="161074"/>
                </a:lnTo>
                <a:lnTo>
                  <a:pt x="28587" y="161074"/>
                </a:lnTo>
                <a:lnTo>
                  <a:pt x="25107" y="160921"/>
                </a:lnTo>
                <a:lnTo>
                  <a:pt x="22555" y="160629"/>
                </a:lnTo>
                <a:lnTo>
                  <a:pt x="19989" y="160350"/>
                </a:lnTo>
                <a:lnTo>
                  <a:pt x="18110" y="159893"/>
                </a:lnTo>
                <a:lnTo>
                  <a:pt x="16916" y="159270"/>
                </a:lnTo>
                <a:lnTo>
                  <a:pt x="15722" y="158648"/>
                </a:lnTo>
                <a:lnTo>
                  <a:pt x="15074" y="157873"/>
                </a:lnTo>
                <a:lnTo>
                  <a:pt x="14998" y="156921"/>
                </a:lnTo>
                <a:lnTo>
                  <a:pt x="14909" y="155968"/>
                </a:lnTo>
                <a:lnTo>
                  <a:pt x="15201" y="154787"/>
                </a:lnTo>
                <a:lnTo>
                  <a:pt x="15862" y="153390"/>
                </a:lnTo>
                <a:lnTo>
                  <a:pt x="72605" y="28244"/>
                </a:lnTo>
                <a:lnTo>
                  <a:pt x="5207" y="28244"/>
                </a:lnTo>
                <a:lnTo>
                  <a:pt x="3467" y="28244"/>
                </a:lnTo>
                <a:lnTo>
                  <a:pt x="2171" y="27114"/>
                </a:lnTo>
                <a:lnTo>
                  <a:pt x="1308" y="24841"/>
                </a:lnTo>
                <a:lnTo>
                  <a:pt x="431" y="22567"/>
                </a:lnTo>
                <a:lnTo>
                  <a:pt x="0" y="18961"/>
                </a:lnTo>
                <a:lnTo>
                  <a:pt x="0" y="13995"/>
                </a:lnTo>
                <a:lnTo>
                  <a:pt x="0" y="11518"/>
                </a:lnTo>
                <a:lnTo>
                  <a:pt x="127" y="9398"/>
                </a:lnTo>
                <a:lnTo>
                  <a:pt x="381" y="7620"/>
                </a:lnTo>
                <a:lnTo>
                  <a:pt x="622" y="5842"/>
                </a:lnTo>
                <a:lnTo>
                  <a:pt x="977" y="4381"/>
                </a:lnTo>
                <a:lnTo>
                  <a:pt x="4381" y="0"/>
                </a:lnTo>
                <a:lnTo>
                  <a:pt x="5207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60276" y="5680056"/>
            <a:ext cx="113664" cy="166370"/>
          </a:xfrm>
          <a:custGeom>
            <a:avLst/>
            <a:gdLst/>
            <a:ahLst/>
            <a:cxnLst/>
            <a:rect l="l" t="t" r="r" b="b"/>
            <a:pathLst>
              <a:path w="113664" h="166370">
                <a:moveTo>
                  <a:pt x="67449" y="0"/>
                </a:moveTo>
                <a:lnTo>
                  <a:pt x="49695" y="0"/>
                </a:lnTo>
                <a:lnTo>
                  <a:pt x="41846" y="1028"/>
                </a:lnTo>
                <a:lnTo>
                  <a:pt x="5727" y="30822"/>
                </a:lnTo>
                <a:lnTo>
                  <a:pt x="4584" y="47574"/>
                </a:lnTo>
                <a:lnTo>
                  <a:pt x="5143" y="51282"/>
                </a:lnTo>
                <a:lnTo>
                  <a:pt x="31965" y="82257"/>
                </a:lnTo>
                <a:lnTo>
                  <a:pt x="26771" y="84988"/>
                </a:lnTo>
                <a:lnTo>
                  <a:pt x="685" y="115697"/>
                </a:lnTo>
                <a:lnTo>
                  <a:pt x="0" y="131203"/>
                </a:lnTo>
                <a:lnTo>
                  <a:pt x="1155" y="137134"/>
                </a:lnTo>
                <a:lnTo>
                  <a:pt x="37960" y="165112"/>
                </a:lnTo>
                <a:lnTo>
                  <a:pt x="45935" y="166014"/>
                </a:lnTo>
                <a:lnTo>
                  <a:pt x="64515" y="166014"/>
                </a:lnTo>
                <a:lnTo>
                  <a:pt x="103352" y="150139"/>
                </a:lnTo>
                <a:lnTo>
                  <a:pt x="108551" y="141986"/>
                </a:lnTo>
                <a:lnTo>
                  <a:pt x="48742" y="141986"/>
                </a:lnTo>
                <a:lnTo>
                  <a:pt x="42519" y="140284"/>
                </a:lnTo>
                <a:lnTo>
                  <a:pt x="34175" y="133515"/>
                </a:lnTo>
                <a:lnTo>
                  <a:pt x="32092" y="128600"/>
                </a:lnTo>
                <a:lnTo>
                  <a:pt x="32092" y="119265"/>
                </a:lnTo>
                <a:lnTo>
                  <a:pt x="55016" y="94157"/>
                </a:lnTo>
                <a:lnTo>
                  <a:pt x="103029" y="94157"/>
                </a:lnTo>
                <a:lnTo>
                  <a:pt x="102222" y="93141"/>
                </a:lnTo>
                <a:lnTo>
                  <a:pt x="98882" y="89941"/>
                </a:lnTo>
                <a:lnTo>
                  <a:pt x="90944" y="83997"/>
                </a:lnTo>
                <a:lnTo>
                  <a:pt x="86448" y="81191"/>
                </a:lnTo>
                <a:lnTo>
                  <a:pt x="81406" y="78549"/>
                </a:lnTo>
                <a:lnTo>
                  <a:pt x="85699" y="76149"/>
                </a:lnTo>
                <a:lnTo>
                  <a:pt x="89547" y="73482"/>
                </a:lnTo>
                <a:lnTo>
                  <a:pt x="96316" y="67627"/>
                </a:lnTo>
                <a:lnTo>
                  <a:pt x="96640" y="67271"/>
                </a:lnTo>
                <a:lnTo>
                  <a:pt x="58610" y="67271"/>
                </a:lnTo>
                <a:lnTo>
                  <a:pt x="54648" y="65125"/>
                </a:lnTo>
                <a:lnTo>
                  <a:pt x="35940" y="44386"/>
                </a:lnTo>
                <a:lnTo>
                  <a:pt x="35940" y="36131"/>
                </a:lnTo>
                <a:lnTo>
                  <a:pt x="37630" y="31737"/>
                </a:lnTo>
                <a:lnTo>
                  <a:pt x="44399" y="25374"/>
                </a:lnTo>
                <a:lnTo>
                  <a:pt x="49568" y="23787"/>
                </a:lnTo>
                <a:lnTo>
                  <a:pt x="106056" y="23787"/>
                </a:lnTo>
                <a:lnTo>
                  <a:pt x="103936" y="18516"/>
                </a:lnTo>
                <a:lnTo>
                  <a:pt x="100939" y="14363"/>
                </a:lnTo>
                <a:lnTo>
                  <a:pt x="92849" y="7429"/>
                </a:lnTo>
                <a:lnTo>
                  <a:pt x="87668" y="4749"/>
                </a:lnTo>
                <a:lnTo>
                  <a:pt x="75031" y="939"/>
                </a:lnTo>
                <a:lnTo>
                  <a:pt x="67449" y="0"/>
                </a:lnTo>
                <a:close/>
              </a:path>
              <a:path w="113664" h="166370">
                <a:moveTo>
                  <a:pt x="103029" y="94157"/>
                </a:moveTo>
                <a:lnTo>
                  <a:pt x="55016" y="94157"/>
                </a:lnTo>
                <a:lnTo>
                  <a:pt x="59397" y="96304"/>
                </a:lnTo>
                <a:lnTo>
                  <a:pt x="63233" y="98412"/>
                </a:lnTo>
                <a:lnTo>
                  <a:pt x="81149" y="119265"/>
                </a:lnTo>
                <a:lnTo>
                  <a:pt x="81133" y="128600"/>
                </a:lnTo>
                <a:lnTo>
                  <a:pt x="79159" y="133311"/>
                </a:lnTo>
                <a:lnTo>
                  <a:pt x="71145" y="140246"/>
                </a:lnTo>
                <a:lnTo>
                  <a:pt x="65087" y="141986"/>
                </a:lnTo>
                <a:lnTo>
                  <a:pt x="108551" y="141986"/>
                </a:lnTo>
                <a:lnTo>
                  <a:pt x="112115" y="133934"/>
                </a:lnTo>
                <a:lnTo>
                  <a:pt x="113372" y="127444"/>
                </a:lnTo>
                <a:lnTo>
                  <a:pt x="113372" y="115633"/>
                </a:lnTo>
                <a:lnTo>
                  <a:pt x="112648" y="111417"/>
                </a:lnTo>
                <a:lnTo>
                  <a:pt x="109753" y="103657"/>
                </a:lnTo>
                <a:lnTo>
                  <a:pt x="107670" y="99999"/>
                </a:lnTo>
                <a:lnTo>
                  <a:pt x="103029" y="94157"/>
                </a:lnTo>
                <a:close/>
              </a:path>
              <a:path w="113664" h="166370">
                <a:moveTo>
                  <a:pt x="106056" y="23787"/>
                </a:moveTo>
                <a:lnTo>
                  <a:pt x="60058" y="23787"/>
                </a:lnTo>
                <a:lnTo>
                  <a:pt x="63131" y="24193"/>
                </a:lnTo>
                <a:lnTo>
                  <a:pt x="68338" y="25844"/>
                </a:lnTo>
                <a:lnTo>
                  <a:pt x="77444" y="39471"/>
                </a:lnTo>
                <a:lnTo>
                  <a:pt x="77352" y="47574"/>
                </a:lnTo>
                <a:lnTo>
                  <a:pt x="75806" y="51828"/>
                </a:lnTo>
                <a:lnTo>
                  <a:pt x="69291" y="59918"/>
                </a:lnTo>
                <a:lnTo>
                  <a:pt x="64642" y="63715"/>
                </a:lnTo>
                <a:lnTo>
                  <a:pt x="58610" y="67271"/>
                </a:lnTo>
                <a:lnTo>
                  <a:pt x="96640" y="67271"/>
                </a:lnTo>
                <a:lnTo>
                  <a:pt x="108788" y="43281"/>
                </a:lnTo>
                <a:lnTo>
                  <a:pt x="108788" y="33528"/>
                </a:lnTo>
                <a:lnTo>
                  <a:pt x="107822" y="28181"/>
                </a:lnTo>
                <a:lnTo>
                  <a:pt x="106056" y="23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92369" y="5774213"/>
            <a:ext cx="49530" cy="48260"/>
          </a:xfrm>
          <a:custGeom>
            <a:avLst/>
            <a:gdLst/>
            <a:ahLst/>
            <a:cxnLst/>
            <a:rect l="l" t="t" r="r" b="b"/>
            <a:pathLst>
              <a:path w="49529" h="48260">
                <a:moveTo>
                  <a:pt x="22923" y="0"/>
                </a:moveTo>
                <a:lnTo>
                  <a:pt x="19126" y="2070"/>
                </a:lnTo>
                <a:lnTo>
                  <a:pt x="15773" y="4127"/>
                </a:lnTo>
                <a:lnTo>
                  <a:pt x="12890" y="6197"/>
                </a:lnTo>
                <a:lnTo>
                  <a:pt x="9994" y="8254"/>
                </a:lnTo>
                <a:lnTo>
                  <a:pt x="7607" y="10426"/>
                </a:lnTo>
                <a:lnTo>
                  <a:pt x="5702" y="12699"/>
                </a:lnTo>
                <a:lnTo>
                  <a:pt x="3797" y="14973"/>
                </a:lnTo>
                <a:lnTo>
                  <a:pt x="2374" y="17360"/>
                </a:lnTo>
                <a:lnTo>
                  <a:pt x="1422" y="19888"/>
                </a:lnTo>
                <a:lnTo>
                  <a:pt x="482" y="22402"/>
                </a:lnTo>
                <a:lnTo>
                  <a:pt x="0" y="25107"/>
                </a:lnTo>
                <a:lnTo>
                  <a:pt x="0" y="28003"/>
                </a:lnTo>
                <a:lnTo>
                  <a:pt x="0" y="34442"/>
                </a:lnTo>
                <a:lnTo>
                  <a:pt x="2082" y="39357"/>
                </a:lnTo>
                <a:lnTo>
                  <a:pt x="6261" y="42748"/>
                </a:lnTo>
                <a:lnTo>
                  <a:pt x="10426" y="46126"/>
                </a:lnTo>
                <a:lnTo>
                  <a:pt x="16649" y="47828"/>
                </a:lnTo>
                <a:lnTo>
                  <a:pt x="24904" y="47828"/>
                </a:lnTo>
                <a:lnTo>
                  <a:pt x="32994" y="47828"/>
                </a:lnTo>
                <a:lnTo>
                  <a:pt x="39052" y="46088"/>
                </a:lnTo>
                <a:lnTo>
                  <a:pt x="43053" y="42621"/>
                </a:lnTo>
                <a:lnTo>
                  <a:pt x="47066" y="39154"/>
                </a:lnTo>
                <a:lnTo>
                  <a:pt x="49072" y="34366"/>
                </a:lnTo>
                <a:lnTo>
                  <a:pt x="49072" y="28244"/>
                </a:lnTo>
                <a:lnTo>
                  <a:pt x="49072" y="25196"/>
                </a:lnTo>
                <a:lnTo>
                  <a:pt x="42684" y="12763"/>
                </a:lnTo>
                <a:lnTo>
                  <a:pt x="40500" y="10528"/>
                </a:lnTo>
                <a:lnTo>
                  <a:pt x="37744" y="8381"/>
                </a:lnTo>
                <a:lnTo>
                  <a:pt x="34442" y="6324"/>
                </a:lnTo>
                <a:lnTo>
                  <a:pt x="31140" y="4254"/>
                </a:lnTo>
                <a:lnTo>
                  <a:pt x="27305" y="2146"/>
                </a:lnTo>
                <a:lnTo>
                  <a:pt x="2292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96218" y="5703842"/>
            <a:ext cx="41910" cy="43815"/>
          </a:xfrm>
          <a:custGeom>
            <a:avLst/>
            <a:gdLst/>
            <a:ahLst/>
            <a:cxnLst/>
            <a:rect l="l" t="t" r="r" b="b"/>
            <a:pathLst>
              <a:path w="41910" h="43814">
                <a:moveTo>
                  <a:pt x="20561" y="0"/>
                </a:moveTo>
                <a:lnTo>
                  <a:pt x="13627" y="0"/>
                </a:lnTo>
                <a:lnTo>
                  <a:pt x="8458" y="1587"/>
                </a:lnTo>
                <a:lnTo>
                  <a:pt x="5080" y="4762"/>
                </a:lnTo>
                <a:lnTo>
                  <a:pt x="1689" y="7950"/>
                </a:lnTo>
                <a:lnTo>
                  <a:pt x="0" y="12344"/>
                </a:lnTo>
                <a:lnTo>
                  <a:pt x="0" y="17957"/>
                </a:lnTo>
                <a:lnTo>
                  <a:pt x="0" y="20599"/>
                </a:lnTo>
                <a:lnTo>
                  <a:pt x="5321" y="31584"/>
                </a:lnTo>
                <a:lnTo>
                  <a:pt x="7137" y="33578"/>
                </a:lnTo>
                <a:lnTo>
                  <a:pt x="22669" y="43484"/>
                </a:lnTo>
                <a:lnTo>
                  <a:pt x="28702" y="39928"/>
                </a:lnTo>
                <a:lnTo>
                  <a:pt x="33350" y="36131"/>
                </a:lnTo>
                <a:lnTo>
                  <a:pt x="36601" y="32080"/>
                </a:lnTo>
                <a:lnTo>
                  <a:pt x="39865" y="28041"/>
                </a:lnTo>
                <a:lnTo>
                  <a:pt x="41503" y="23533"/>
                </a:lnTo>
                <a:lnTo>
                  <a:pt x="41503" y="18580"/>
                </a:lnTo>
                <a:lnTo>
                  <a:pt x="41503" y="15684"/>
                </a:lnTo>
                <a:lnTo>
                  <a:pt x="36360" y="4889"/>
                </a:lnTo>
                <a:lnTo>
                  <a:pt x="34582" y="3276"/>
                </a:lnTo>
                <a:lnTo>
                  <a:pt x="32397" y="2057"/>
                </a:lnTo>
                <a:lnTo>
                  <a:pt x="29794" y="1231"/>
                </a:lnTo>
                <a:lnTo>
                  <a:pt x="27190" y="406"/>
                </a:lnTo>
                <a:lnTo>
                  <a:pt x="24117" y="0"/>
                </a:lnTo>
                <a:lnTo>
                  <a:pt x="2056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60276" y="5680056"/>
            <a:ext cx="113664" cy="166370"/>
          </a:xfrm>
          <a:custGeom>
            <a:avLst/>
            <a:gdLst/>
            <a:ahLst/>
            <a:cxnLst/>
            <a:rect l="l" t="t" r="r" b="b"/>
            <a:pathLst>
              <a:path w="113664" h="166370">
                <a:moveTo>
                  <a:pt x="58610" y="0"/>
                </a:moveTo>
                <a:lnTo>
                  <a:pt x="67449" y="0"/>
                </a:lnTo>
                <a:lnTo>
                  <a:pt x="75031" y="939"/>
                </a:lnTo>
                <a:lnTo>
                  <a:pt x="81343" y="2844"/>
                </a:lnTo>
                <a:lnTo>
                  <a:pt x="87668" y="4749"/>
                </a:lnTo>
                <a:lnTo>
                  <a:pt x="92849" y="7429"/>
                </a:lnTo>
                <a:lnTo>
                  <a:pt x="96888" y="10896"/>
                </a:lnTo>
                <a:lnTo>
                  <a:pt x="100939" y="14363"/>
                </a:lnTo>
                <a:lnTo>
                  <a:pt x="103936" y="18516"/>
                </a:lnTo>
                <a:lnTo>
                  <a:pt x="105879" y="23355"/>
                </a:lnTo>
                <a:lnTo>
                  <a:pt x="107822" y="28181"/>
                </a:lnTo>
                <a:lnTo>
                  <a:pt x="108788" y="33528"/>
                </a:lnTo>
                <a:lnTo>
                  <a:pt x="108788" y="39395"/>
                </a:lnTo>
                <a:lnTo>
                  <a:pt x="108788" y="43281"/>
                </a:lnTo>
                <a:lnTo>
                  <a:pt x="101472" y="61201"/>
                </a:lnTo>
                <a:lnTo>
                  <a:pt x="99161" y="64503"/>
                </a:lnTo>
                <a:lnTo>
                  <a:pt x="81406" y="78549"/>
                </a:lnTo>
                <a:lnTo>
                  <a:pt x="86448" y="81191"/>
                </a:lnTo>
                <a:lnTo>
                  <a:pt x="90944" y="83997"/>
                </a:lnTo>
                <a:lnTo>
                  <a:pt x="94907" y="86969"/>
                </a:lnTo>
                <a:lnTo>
                  <a:pt x="98882" y="89941"/>
                </a:lnTo>
                <a:lnTo>
                  <a:pt x="111201" y="107543"/>
                </a:lnTo>
                <a:lnTo>
                  <a:pt x="112648" y="111417"/>
                </a:lnTo>
                <a:lnTo>
                  <a:pt x="113372" y="115633"/>
                </a:lnTo>
                <a:lnTo>
                  <a:pt x="113372" y="120180"/>
                </a:lnTo>
                <a:lnTo>
                  <a:pt x="113372" y="127444"/>
                </a:lnTo>
                <a:lnTo>
                  <a:pt x="112115" y="133934"/>
                </a:lnTo>
                <a:lnTo>
                  <a:pt x="109588" y="139623"/>
                </a:lnTo>
                <a:lnTo>
                  <a:pt x="107073" y="145326"/>
                </a:lnTo>
                <a:lnTo>
                  <a:pt x="103352" y="150139"/>
                </a:lnTo>
                <a:lnTo>
                  <a:pt x="98437" y="154063"/>
                </a:lnTo>
                <a:lnTo>
                  <a:pt x="93522" y="157988"/>
                </a:lnTo>
                <a:lnTo>
                  <a:pt x="87439" y="160959"/>
                </a:lnTo>
                <a:lnTo>
                  <a:pt x="80162" y="162979"/>
                </a:lnTo>
                <a:lnTo>
                  <a:pt x="72897" y="165011"/>
                </a:lnTo>
                <a:lnTo>
                  <a:pt x="64515" y="166014"/>
                </a:lnTo>
                <a:lnTo>
                  <a:pt x="55016" y="166014"/>
                </a:lnTo>
                <a:lnTo>
                  <a:pt x="45935" y="166014"/>
                </a:lnTo>
                <a:lnTo>
                  <a:pt x="37960" y="165112"/>
                </a:lnTo>
                <a:lnTo>
                  <a:pt x="31102" y="163296"/>
                </a:lnTo>
                <a:lnTo>
                  <a:pt x="24244" y="161480"/>
                </a:lnTo>
                <a:lnTo>
                  <a:pt x="3479" y="142290"/>
                </a:lnTo>
                <a:lnTo>
                  <a:pt x="1155" y="137134"/>
                </a:lnTo>
                <a:lnTo>
                  <a:pt x="0" y="131203"/>
                </a:lnTo>
                <a:lnTo>
                  <a:pt x="0" y="124510"/>
                </a:lnTo>
                <a:lnTo>
                  <a:pt x="0" y="119964"/>
                </a:lnTo>
                <a:lnTo>
                  <a:pt x="22161" y="87858"/>
                </a:lnTo>
                <a:lnTo>
                  <a:pt x="31965" y="82257"/>
                </a:lnTo>
                <a:lnTo>
                  <a:pt x="27762" y="79946"/>
                </a:lnTo>
                <a:lnTo>
                  <a:pt x="23964" y="77457"/>
                </a:lnTo>
                <a:lnTo>
                  <a:pt x="20573" y="74764"/>
                </a:lnTo>
                <a:lnTo>
                  <a:pt x="17183" y="72085"/>
                </a:lnTo>
                <a:lnTo>
                  <a:pt x="6451" y="55499"/>
                </a:lnTo>
                <a:lnTo>
                  <a:pt x="5206" y="51701"/>
                </a:lnTo>
                <a:lnTo>
                  <a:pt x="4584" y="47574"/>
                </a:lnTo>
                <a:lnTo>
                  <a:pt x="4584" y="43116"/>
                </a:lnTo>
                <a:lnTo>
                  <a:pt x="4584" y="36664"/>
                </a:lnTo>
                <a:lnTo>
                  <a:pt x="5727" y="30822"/>
                </a:lnTo>
                <a:lnTo>
                  <a:pt x="8000" y="25577"/>
                </a:lnTo>
                <a:lnTo>
                  <a:pt x="10274" y="20332"/>
                </a:lnTo>
                <a:lnTo>
                  <a:pt x="13652" y="15786"/>
                </a:lnTo>
                <a:lnTo>
                  <a:pt x="18160" y="11950"/>
                </a:lnTo>
                <a:lnTo>
                  <a:pt x="22656" y="8115"/>
                </a:lnTo>
                <a:lnTo>
                  <a:pt x="28295" y="5156"/>
                </a:lnTo>
                <a:lnTo>
                  <a:pt x="35064" y="3086"/>
                </a:lnTo>
                <a:lnTo>
                  <a:pt x="41846" y="1028"/>
                </a:lnTo>
                <a:lnTo>
                  <a:pt x="49695" y="0"/>
                </a:lnTo>
                <a:lnTo>
                  <a:pt x="5861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60886" y="5984845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11150" y="135178"/>
                </a:moveTo>
                <a:lnTo>
                  <a:pt x="9423" y="135178"/>
                </a:lnTo>
                <a:lnTo>
                  <a:pt x="8775" y="135318"/>
                </a:lnTo>
                <a:lnTo>
                  <a:pt x="5956" y="150787"/>
                </a:lnTo>
                <a:lnTo>
                  <a:pt x="6159" y="153098"/>
                </a:lnTo>
                <a:lnTo>
                  <a:pt x="36969" y="166027"/>
                </a:lnTo>
                <a:lnTo>
                  <a:pt x="40525" y="166027"/>
                </a:lnTo>
                <a:lnTo>
                  <a:pt x="80391" y="155854"/>
                </a:lnTo>
                <a:lnTo>
                  <a:pt x="95310" y="140881"/>
                </a:lnTo>
                <a:lnTo>
                  <a:pt x="36842" y="140881"/>
                </a:lnTo>
                <a:lnTo>
                  <a:pt x="33172" y="140588"/>
                </a:lnTo>
                <a:lnTo>
                  <a:pt x="12560" y="135470"/>
                </a:lnTo>
                <a:lnTo>
                  <a:pt x="11150" y="135178"/>
                </a:lnTo>
                <a:close/>
              </a:path>
              <a:path w="111125" h="166370">
                <a:moveTo>
                  <a:pt x="109740" y="95034"/>
                </a:moveTo>
                <a:lnTo>
                  <a:pt x="79057" y="95034"/>
                </a:lnTo>
                <a:lnTo>
                  <a:pt x="78892" y="101142"/>
                </a:lnTo>
                <a:lnTo>
                  <a:pt x="78105" y="106972"/>
                </a:lnTo>
                <a:lnTo>
                  <a:pt x="53695" y="139636"/>
                </a:lnTo>
                <a:lnTo>
                  <a:pt x="47828" y="140881"/>
                </a:lnTo>
                <a:lnTo>
                  <a:pt x="95310" y="140881"/>
                </a:lnTo>
                <a:lnTo>
                  <a:pt x="101460" y="129514"/>
                </a:lnTo>
                <a:lnTo>
                  <a:pt x="104013" y="123164"/>
                </a:lnTo>
                <a:lnTo>
                  <a:pt x="107734" y="109778"/>
                </a:lnTo>
                <a:lnTo>
                  <a:pt x="109001" y="102844"/>
                </a:lnTo>
                <a:lnTo>
                  <a:pt x="109740" y="95034"/>
                </a:lnTo>
                <a:close/>
              </a:path>
              <a:path w="111125" h="166370">
                <a:moveTo>
                  <a:pt x="63690" y="0"/>
                </a:moveTo>
                <a:lnTo>
                  <a:pt x="47002" y="0"/>
                </a:lnTo>
                <a:lnTo>
                  <a:pt x="38874" y="1371"/>
                </a:lnTo>
                <a:lnTo>
                  <a:pt x="5980" y="26327"/>
                </a:lnTo>
                <a:lnTo>
                  <a:pt x="0" y="47129"/>
                </a:lnTo>
                <a:lnTo>
                  <a:pt x="0" y="62737"/>
                </a:lnTo>
                <a:lnTo>
                  <a:pt x="19215" y="98374"/>
                </a:lnTo>
                <a:lnTo>
                  <a:pt x="38328" y="103949"/>
                </a:lnTo>
                <a:lnTo>
                  <a:pt x="53771" y="103949"/>
                </a:lnTo>
                <a:lnTo>
                  <a:pt x="59931" y="103073"/>
                </a:lnTo>
                <a:lnTo>
                  <a:pt x="70675" y="99517"/>
                </a:lnTo>
                <a:lnTo>
                  <a:pt x="75247" y="97434"/>
                </a:lnTo>
                <a:lnTo>
                  <a:pt x="79057" y="95034"/>
                </a:lnTo>
                <a:lnTo>
                  <a:pt x="109740" y="95034"/>
                </a:lnTo>
                <a:lnTo>
                  <a:pt x="110312" y="88988"/>
                </a:lnTo>
                <a:lnTo>
                  <a:pt x="110642" y="82232"/>
                </a:lnTo>
                <a:lnTo>
                  <a:pt x="110642" y="79171"/>
                </a:lnTo>
                <a:lnTo>
                  <a:pt x="49530" y="79171"/>
                </a:lnTo>
                <a:lnTo>
                  <a:pt x="46215" y="78638"/>
                </a:lnTo>
                <a:lnTo>
                  <a:pt x="31965" y="57162"/>
                </a:lnTo>
                <a:lnTo>
                  <a:pt x="31965" y="48742"/>
                </a:lnTo>
                <a:lnTo>
                  <a:pt x="50634" y="25031"/>
                </a:lnTo>
                <a:lnTo>
                  <a:pt x="102099" y="25031"/>
                </a:lnTo>
                <a:lnTo>
                  <a:pt x="97497" y="17170"/>
                </a:lnTo>
                <a:lnTo>
                  <a:pt x="94145" y="13258"/>
                </a:lnTo>
                <a:lnTo>
                  <a:pt x="86131" y="6819"/>
                </a:lnTo>
                <a:lnTo>
                  <a:pt x="81343" y="4343"/>
                </a:lnTo>
                <a:lnTo>
                  <a:pt x="70192" y="876"/>
                </a:lnTo>
                <a:lnTo>
                  <a:pt x="63690" y="0"/>
                </a:lnTo>
                <a:close/>
              </a:path>
              <a:path w="111125" h="166370">
                <a:moveTo>
                  <a:pt x="102099" y="25031"/>
                </a:moveTo>
                <a:lnTo>
                  <a:pt x="58483" y="25031"/>
                </a:lnTo>
                <a:lnTo>
                  <a:pt x="61950" y="25780"/>
                </a:lnTo>
                <a:lnTo>
                  <a:pt x="67906" y="28752"/>
                </a:lnTo>
                <a:lnTo>
                  <a:pt x="78308" y="71246"/>
                </a:lnTo>
                <a:lnTo>
                  <a:pt x="75006" y="73647"/>
                </a:lnTo>
                <a:lnTo>
                  <a:pt x="71221" y="75564"/>
                </a:lnTo>
                <a:lnTo>
                  <a:pt x="62725" y="78447"/>
                </a:lnTo>
                <a:lnTo>
                  <a:pt x="58191" y="79171"/>
                </a:lnTo>
                <a:lnTo>
                  <a:pt x="110642" y="79171"/>
                </a:lnTo>
                <a:lnTo>
                  <a:pt x="104965" y="31432"/>
                </a:lnTo>
                <a:lnTo>
                  <a:pt x="102835" y="26288"/>
                </a:lnTo>
                <a:lnTo>
                  <a:pt x="102099" y="25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92852" y="6009877"/>
            <a:ext cx="46355" cy="54610"/>
          </a:xfrm>
          <a:custGeom>
            <a:avLst/>
            <a:gdLst/>
            <a:ahLst/>
            <a:cxnLst/>
            <a:rect l="l" t="t" r="r" b="b"/>
            <a:pathLst>
              <a:path w="46354" h="54610">
                <a:moveTo>
                  <a:pt x="22555" y="0"/>
                </a:moveTo>
                <a:lnTo>
                  <a:pt x="18669" y="0"/>
                </a:lnTo>
                <a:lnTo>
                  <a:pt x="15328" y="685"/>
                </a:lnTo>
                <a:lnTo>
                  <a:pt x="12522" y="2044"/>
                </a:lnTo>
                <a:lnTo>
                  <a:pt x="9715" y="3403"/>
                </a:lnTo>
                <a:lnTo>
                  <a:pt x="7378" y="5333"/>
                </a:lnTo>
                <a:lnTo>
                  <a:pt x="5524" y="7810"/>
                </a:lnTo>
                <a:lnTo>
                  <a:pt x="3657" y="10286"/>
                </a:lnTo>
                <a:lnTo>
                  <a:pt x="2273" y="13220"/>
                </a:lnTo>
                <a:lnTo>
                  <a:pt x="1371" y="16598"/>
                </a:lnTo>
                <a:lnTo>
                  <a:pt x="457" y="19989"/>
                </a:lnTo>
                <a:lnTo>
                  <a:pt x="0" y="23710"/>
                </a:lnTo>
                <a:lnTo>
                  <a:pt x="0" y="27749"/>
                </a:lnTo>
                <a:lnTo>
                  <a:pt x="0" y="32130"/>
                </a:lnTo>
                <a:lnTo>
                  <a:pt x="393" y="35991"/>
                </a:lnTo>
                <a:lnTo>
                  <a:pt x="1181" y="39331"/>
                </a:lnTo>
                <a:lnTo>
                  <a:pt x="1968" y="42684"/>
                </a:lnTo>
                <a:lnTo>
                  <a:pt x="3200" y="45453"/>
                </a:lnTo>
                <a:lnTo>
                  <a:pt x="4902" y="47637"/>
                </a:lnTo>
                <a:lnTo>
                  <a:pt x="6591" y="49822"/>
                </a:lnTo>
                <a:lnTo>
                  <a:pt x="8801" y="51460"/>
                </a:lnTo>
                <a:lnTo>
                  <a:pt x="11531" y="52527"/>
                </a:lnTo>
                <a:lnTo>
                  <a:pt x="14249" y="53606"/>
                </a:lnTo>
                <a:lnTo>
                  <a:pt x="17564" y="54140"/>
                </a:lnTo>
                <a:lnTo>
                  <a:pt x="21437" y="54140"/>
                </a:lnTo>
                <a:lnTo>
                  <a:pt x="26225" y="54140"/>
                </a:lnTo>
                <a:lnTo>
                  <a:pt x="46342" y="46215"/>
                </a:lnTo>
                <a:lnTo>
                  <a:pt x="46342" y="37376"/>
                </a:lnTo>
                <a:lnTo>
                  <a:pt x="45847" y="29984"/>
                </a:lnTo>
                <a:lnTo>
                  <a:pt x="44856" y="24041"/>
                </a:lnTo>
                <a:lnTo>
                  <a:pt x="43865" y="18084"/>
                </a:lnTo>
                <a:lnTo>
                  <a:pt x="42379" y="13334"/>
                </a:lnTo>
                <a:lnTo>
                  <a:pt x="40398" y="9791"/>
                </a:lnTo>
                <a:lnTo>
                  <a:pt x="38417" y="6235"/>
                </a:lnTo>
                <a:lnTo>
                  <a:pt x="35941" y="3721"/>
                </a:lnTo>
                <a:lnTo>
                  <a:pt x="32956" y="2235"/>
                </a:lnTo>
                <a:lnTo>
                  <a:pt x="29984" y="749"/>
                </a:lnTo>
                <a:lnTo>
                  <a:pt x="26517" y="0"/>
                </a:lnTo>
                <a:lnTo>
                  <a:pt x="2255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60886" y="5984845"/>
            <a:ext cx="111125" cy="166370"/>
          </a:xfrm>
          <a:custGeom>
            <a:avLst/>
            <a:gdLst/>
            <a:ahLst/>
            <a:cxnLst/>
            <a:rect l="l" t="t" r="r" b="b"/>
            <a:pathLst>
              <a:path w="111125" h="166370">
                <a:moveTo>
                  <a:pt x="56261" y="0"/>
                </a:moveTo>
                <a:lnTo>
                  <a:pt x="63690" y="0"/>
                </a:lnTo>
                <a:lnTo>
                  <a:pt x="70192" y="876"/>
                </a:lnTo>
                <a:lnTo>
                  <a:pt x="75768" y="2603"/>
                </a:lnTo>
                <a:lnTo>
                  <a:pt x="81343" y="4343"/>
                </a:lnTo>
                <a:lnTo>
                  <a:pt x="86131" y="6819"/>
                </a:lnTo>
                <a:lnTo>
                  <a:pt x="90144" y="10045"/>
                </a:lnTo>
                <a:lnTo>
                  <a:pt x="94145" y="13258"/>
                </a:lnTo>
                <a:lnTo>
                  <a:pt x="109093" y="48742"/>
                </a:lnTo>
                <a:lnTo>
                  <a:pt x="110642" y="68605"/>
                </a:lnTo>
                <a:lnTo>
                  <a:pt x="110642" y="75704"/>
                </a:lnTo>
                <a:lnTo>
                  <a:pt x="110642" y="82232"/>
                </a:lnTo>
                <a:lnTo>
                  <a:pt x="110312" y="88988"/>
                </a:lnTo>
                <a:lnTo>
                  <a:pt x="109651" y="95961"/>
                </a:lnTo>
                <a:lnTo>
                  <a:pt x="108991" y="102946"/>
                </a:lnTo>
                <a:lnTo>
                  <a:pt x="98196" y="135547"/>
                </a:lnTo>
                <a:lnTo>
                  <a:pt x="94932" y="141579"/>
                </a:lnTo>
                <a:lnTo>
                  <a:pt x="90716" y="146850"/>
                </a:lnTo>
                <a:lnTo>
                  <a:pt x="85559" y="151345"/>
                </a:lnTo>
                <a:lnTo>
                  <a:pt x="80391" y="155854"/>
                </a:lnTo>
                <a:lnTo>
                  <a:pt x="40525" y="166027"/>
                </a:lnTo>
                <a:lnTo>
                  <a:pt x="36969" y="166027"/>
                </a:lnTo>
                <a:lnTo>
                  <a:pt x="20320" y="163423"/>
                </a:lnTo>
                <a:lnTo>
                  <a:pt x="17437" y="162686"/>
                </a:lnTo>
                <a:lnTo>
                  <a:pt x="8559" y="158534"/>
                </a:lnTo>
                <a:lnTo>
                  <a:pt x="7645" y="157670"/>
                </a:lnTo>
                <a:lnTo>
                  <a:pt x="6985" y="156400"/>
                </a:lnTo>
                <a:lnTo>
                  <a:pt x="6565" y="154749"/>
                </a:lnTo>
                <a:lnTo>
                  <a:pt x="6159" y="153098"/>
                </a:lnTo>
                <a:lnTo>
                  <a:pt x="5956" y="150787"/>
                </a:lnTo>
                <a:lnTo>
                  <a:pt x="5956" y="147815"/>
                </a:lnTo>
                <a:lnTo>
                  <a:pt x="5956" y="145084"/>
                </a:lnTo>
                <a:lnTo>
                  <a:pt x="6883" y="137413"/>
                </a:lnTo>
                <a:lnTo>
                  <a:pt x="7251" y="136499"/>
                </a:lnTo>
                <a:lnTo>
                  <a:pt x="7708" y="135902"/>
                </a:lnTo>
                <a:lnTo>
                  <a:pt x="8242" y="135610"/>
                </a:lnTo>
                <a:lnTo>
                  <a:pt x="8775" y="135318"/>
                </a:lnTo>
                <a:lnTo>
                  <a:pt x="9423" y="135178"/>
                </a:lnTo>
                <a:lnTo>
                  <a:pt x="10160" y="135178"/>
                </a:lnTo>
                <a:lnTo>
                  <a:pt x="11150" y="135178"/>
                </a:lnTo>
                <a:lnTo>
                  <a:pt x="12560" y="135470"/>
                </a:lnTo>
                <a:lnTo>
                  <a:pt x="14376" y="136042"/>
                </a:lnTo>
                <a:lnTo>
                  <a:pt x="16192" y="136626"/>
                </a:lnTo>
                <a:lnTo>
                  <a:pt x="18402" y="137286"/>
                </a:lnTo>
                <a:lnTo>
                  <a:pt x="21005" y="138023"/>
                </a:lnTo>
                <a:lnTo>
                  <a:pt x="23609" y="138772"/>
                </a:lnTo>
                <a:lnTo>
                  <a:pt x="26555" y="139433"/>
                </a:lnTo>
                <a:lnTo>
                  <a:pt x="29870" y="140004"/>
                </a:lnTo>
                <a:lnTo>
                  <a:pt x="33172" y="140588"/>
                </a:lnTo>
                <a:lnTo>
                  <a:pt x="36842" y="140881"/>
                </a:lnTo>
                <a:lnTo>
                  <a:pt x="40894" y="140881"/>
                </a:lnTo>
                <a:lnTo>
                  <a:pt x="47828" y="140881"/>
                </a:lnTo>
                <a:lnTo>
                  <a:pt x="53695" y="139636"/>
                </a:lnTo>
                <a:lnTo>
                  <a:pt x="58483" y="137159"/>
                </a:lnTo>
                <a:lnTo>
                  <a:pt x="63271" y="134683"/>
                </a:lnTo>
                <a:lnTo>
                  <a:pt x="67157" y="131343"/>
                </a:lnTo>
                <a:lnTo>
                  <a:pt x="70129" y="127126"/>
                </a:lnTo>
                <a:lnTo>
                  <a:pt x="73101" y="122910"/>
                </a:lnTo>
                <a:lnTo>
                  <a:pt x="75298" y="118033"/>
                </a:lnTo>
                <a:lnTo>
                  <a:pt x="76695" y="112509"/>
                </a:lnTo>
                <a:lnTo>
                  <a:pt x="78105" y="106972"/>
                </a:lnTo>
                <a:lnTo>
                  <a:pt x="78892" y="101142"/>
                </a:lnTo>
                <a:lnTo>
                  <a:pt x="79057" y="95034"/>
                </a:lnTo>
                <a:lnTo>
                  <a:pt x="75247" y="97434"/>
                </a:lnTo>
                <a:lnTo>
                  <a:pt x="70675" y="99517"/>
                </a:lnTo>
                <a:lnTo>
                  <a:pt x="65303" y="101295"/>
                </a:lnTo>
                <a:lnTo>
                  <a:pt x="59931" y="103073"/>
                </a:lnTo>
                <a:lnTo>
                  <a:pt x="53771" y="103949"/>
                </a:lnTo>
                <a:lnTo>
                  <a:pt x="46837" y="103949"/>
                </a:lnTo>
                <a:lnTo>
                  <a:pt x="38328" y="103949"/>
                </a:lnTo>
                <a:lnTo>
                  <a:pt x="31102" y="102844"/>
                </a:lnTo>
                <a:lnTo>
                  <a:pt x="25158" y="100609"/>
                </a:lnTo>
                <a:lnTo>
                  <a:pt x="19215" y="98374"/>
                </a:lnTo>
                <a:lnTo>
                  <a:pt x="14376" y="95161"/>
                </a:lnTo>
                <a:lnTo>
                  <a:pt x="0" y="62737"/>
                </a:lnTo>
                <a:lnTo>
                  <a:pt x="0" y="55143"/>
                </a:lnTo>
                <a:lnTo>
                  <a:pt x="0" y="47129"/>
                </a:lnTo>
                <a:lnTo>
                  <a:pt x="18961" y="10642"/>
                </a:lnTo>
                <a:lnTo>
                  <a:pt x="47002" y="0"/>
                </a:lnTo>
                <a:lnTo>
                  <a:pt x="5626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5" name="object 175"/>
          <p:cNvGraphicFramePr>
            <a:graphicFrameLocks noGrp="1"/>
          </p:cNvGraphicFramePr>
          <p:nvPr/>
        </p:nvGraphicFramePr>
        <p:xfrm>
          <a:off x="4786312" y="3167087"/>
          <a:ext cx="3656329" cy="3054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76"/>
                <a:gridCol w="331181"/>
                <a:gridCol w="331393"/>
                <a:gridCol w="331393"/>
                <a:gridCol w="331393"/>
                <a:gridCol w="331393"/>
                <a:gridCol w="331387"/>
                <a:gridCol w="331387"/>
                <a:gridCol w="331393"/>
                <a:gridCol w="331136"/>
              </a:tblGrid>
              <a:tr h="30480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6707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27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79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79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8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3048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2828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10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6" name="object 1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dirty="0" spc="-5" i="1">
                <a:latin typeface="Times New Roman"/>
                <a:cs typeface="Times New Roman"/>
              </a:rPr>
              <a:t>e</a:t>
            </a:r>
            <a:r>
              <a:rPr dirty="0" spc="-5">
                <a:latin typeface="Times New Roman"/>
                <a:cs typeface="Times New Roman"/>
              </a:rPr>
              <a:t>(</a:t>
            </a:r>
            <a:r>
              <a:rPr dirty="0" spc="-5" i="1">
                <a:latin typeface="Times New Roman"/>
                <a:cs typeface="Times New Roman"/>
              </a:rPr>
              <a:t>v</a:t>
            </a:r>
            <a:r>
              <a:rPr dirty="0" baseline="-20833" sz="2400" spc="-7" i="1">
                <a:latin typeface="Times New Roman"/>
                <a:cs typeface="Times New Roman"/>
              </a:rPr>
              <a:t>i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5" i="1">
                <a:latin typeface="Times New Roman"/>
                <a:cs typeface="Times New Roman"/>
              </a:rPr>
              <a:t>v</a:t>
            </a:r>
            <a:r>
              <a:rPr dirty="0" baseline="-20833" sz="2400" spc="-7" i="1">
                <a:latin typeface="Times New Roman"/>
                <a:cs typeface="Times New Roman"/>
              </a:rPr>
              <a:t>j</a:t>
            </a:r>
            <a:r>
              <a:rPr dirty="0" sz="2400" spc="-5">
                <a:latin typeface="Times New Roman"/>
                <a:cs typeface="Times New Roman"/>
              </a:rPr>
              <a:t>)</a:t>
            </a:r>
            <a:r>
              <a:rPr dirty="0" sz="2400" spc="-5"/>
              <a:t>: an edge between node 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i="1">
                <a:latin typeface="Times New Roman"/>
                <a:cs typeface="Times New Roman"/>
              </a:rPr>
              <a:t>i </a:t>
            </a:r>
            <a:r>
              <a:rPr dirty="0" sz="2400" spc="-5"/>
              <a:t>and 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i="1">
                <a:latin typeface="Times New Roman"/>
                <a:cs typeface="Times New Roman"/>
              </a:rPr>
              <a:t>j  </a:t>
            </a:r>
            <a:r>
              <a:rPr dirty="0" sz="2400" spc="-5" i="1">
                <a:latin typeface="Times New Roman"/>
                <a:cs typeface="Times New Roman"/>
              </a:rPr>
              <a:t>N</a:t>
            </a:r>
            <a:r>
              <a:rPr dirty="0" baseline="-20833" sz="2400" spc="-7" i="1">
                <a:latin typeface="Times New Roman"/>
                <a:cs typeface="Times New Roman"/>
              </a:rPr>
              <a:t>i</a:t>
            </a:r>
            <a:r>
              <a:rPr dirty="0" sz="2400" spc="-5"/>
              <a:t>: the </a:t>
            </a:r>
            <a:r>
              <a:rPr dirty="0" sz="2400"/>
              <a:t>set </a:t>
            </a:r>
            <a:r>
              <a:rPr dirty="0" sz="2400" spc="-5"/>
              <a:t>of neighbors of node</a:t>
            </a:r>
            <a:r>
              <a:rPr dirty="0" sz="2400" spc="-45"/>
              <a:t> 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pc="-5" i="1">
                <a:latin typeface="Times New Roman"/>
                <a:cs typeface="Times New Roman"/>
              </a:rPr>
              <a:t>d</a:t>
            </a:r>
            <a:r>
              <a:rPr dirty="0" baseline="-20833" sz="2400" spc="-7" i="1">
                <a:latin typeface="Times New Roman"/>
                <a:cs typeface="Times New Roman"/>
              </a:rPr>
              <a:t>i</a:t>
            </a:r>
            <a:r>
              <a:rPr dirty="0" sz="2400" spc="-5"/>
              <a:t>: the </a:t>
            </a:r>
            <a:r>
              <a:rPr dirty="0" sz="2400" spc="-5">
                <a:solidFill>
                  <a:srgbClr val="0000FF"/>
                </a:solidFill>
              </a:rPr>
              <a:t>degree </a:t>
            </a:r>
            <a:r>
              <a:rPr dirty="0" sz="2400" spc="-5"/>
              <a:t>of node</a:t>
            </a:r>
            <a:r>
              <a:rPr dirty="0" sz="2400" spc="-65"/>
              <a:t> 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08887"/>
            <a:ext cx="3564890" cy="3448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Tahoma"/>
                <a:cs typeface="Tahoma"/>
              </a:rPr>
              <a:t>: the adjacency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matrix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V</a:t>
            </a:r>
            <a:r>
              <a:rPr dirty="0" sz="2400" spc="-5">
                <a:latin typeface="Tahoma"/>
                <a:cs typeface="Tahoma"/>
              </a:rPr>
              <a:t>: the </a:t>
            </a:r>
            <a:r>
              <a:rPr dirty="0" sz="2400">
                <a:latin typeface="Tahoma"/>
                <a:cs typeface="Tahoma"/>
              </a:rPr>
              <a:t>set </a:t>
            </a:r>
            <a:r>
              <a:rPr dirty="0" sz="2400" spc="-5">
                <a:latin typeface="Tahoma"/>
                <a:cs typeface="Tahoma"/>
              </a:rPr>
              <a:t>of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nodes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E</a:t>
            </a:r>
            <a:r>
              <a:rPr dirty="0" sz="2400" spc="-5">
                <a:latin typeface="Tahoma"/>
                <a:cs typeface="Tahoma"/>
              </a:rPr>
              <a:t>: the </a:t>
            </a:r>
            <a:r>
              <a:rPr dirty="0" sz="2400">
                <a:latin typeface="Tahoma"/>
                <a:cs typeface="Tahoma"/>
              </a:rPr>
              <a:t>set </a:t>
            </a:r>
            <a:r>
              <a:rPr dirty="0" sz="2400" spc="-5">
                <a:latin typeface="Tahoma"/>
                <a:cs typeface="Tahoma"/>
              </a:rPr>
              <a:t>of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edges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v</a:t>
            </a:r>
            <a:r>
              <a:rPr dirty="0" baseline="-20833" sz="2400" spc="-7" i="1">
                <a:latin typeface="Times New Roman"/>
                <a:cs typeface="Times New Roman"/>
              </a:rPr>
              <a:t>i</a:t>
            </a:r>
            <a:r>
              <a:rPr dirty="0" sz="2400" spc="-5">
                <a:latin typeface="Tahoma"/>
                <a:cs typeface="Tahoma"/>
              </a:rPr>
              <a:t>: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node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4181271"/>
            <a:ext cx="6049645" cy="790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geodesic</a:t>
            </a:r>
            <a:r>
              <a:rPr dirty="0" sz="2400">
                <a:latin typeface="Tahoma"/>
                <a:cs typeface="Tahoma"/>
              </a:rPr>
              <a:t>: a </a:t>
            </a:r>
            <a:r>
              <a:rPr dirty="0" sz="2400" spc="-5">
                <a:latin typeface="Tahoma"/>
                <a:cs typeface="Tahoma"/>
              </a:rPr>
              <a:t>shortest path between two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nodes</a:t>
            </a:r>
            <a:endParaRPr sz="2400">
              <a:latin typeface="Tahoma"/>
              <a:cs typeface="Tahoma"/>
            </a:endParaRPr>
          </a:p>
          <a:p>
            <a:pPr marL="127000">
              <a:lnSpc>
                <a:spcPct val="100000"/>
              </a:lnSpc>
              <a:spcBef>
                <a:spcPts val="490"/>
              </a:spcBef>
              <a:tabLst>
                <a:tab pos="4121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i="1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v</a:t>
            </a:r>
            <a:r>
              <a:rPr dirty="0" baseline="-21367" sz="1950" i="1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v</a:t>
            </a:r>
            <a:r>
              <a:rPr dirty="0" baseline="-21367" sz="1950" i="1">
                <a:latin typeface="Times New Roman"/>
                <a:cs typeface="Times New Roman"/>
              </a:rPr>
              <a:t>j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>
                <a:latin typeface="Tahoma"/>
                <a:cs typeface="Tahoma"/>
              </a:rPr>
              <a:t>: </a:t>
            </a:r>
            <a:r>
              <a:rPr dirty="0" sz="2000" spc="-5">
                <a:solidFill>
                  <a:srgbClr val="0000FF"/>
                </a:solidFill>
                <a:latin typeface="Tahoma"/>
                <a:cs typeface="Tahoma"/>
              </a:rPr>
              <a:t>geodesic distance </a:t>
            </a:r>
            <a:r>
              <a:rPr dirty="0" sz="2000" spc="-5">
                <a:latin typeface="Tahoma"/>
                <a:cs typeface="Tahoma"/>
              </a:rPr>
              <a:t>between node </a:t>
            </a:r>
            <a:r>
              <a:rPr dirty="0" sz="2000" i="1">
                <a:latin typeface="Times New Roman"/>
                <a:cs typeface="Times New Roman"/>
              </a:rPr>
              <a:t>v</a:t>
            </a:r>
            <a:r>
              <a:rPr dirty="0" baseline="-21367" sz="1950" i="1">
                <a:latin typeface="Times New Roman"/>
                <a:cs typeface="Times New Roman"/>
              </a:rPr>
              <a:t>i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60">
                <a:latin typeface="Tahoma"/>
                <a:cs typeface="Tahoma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v</a:t>
            </a:r>
            <a:r>
              <a:rPr dirty="0" baseline="-21367" sz="1950" i="1">
                <a:latin typeface="Times New Roman"/>
                <a:cs typeface="Times New Roman"/>
              </a:rPr>
              <a:t>j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79" y="253745"/>
            <a:ext cx="382065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Basic</a:t>
            </a:r>
            <a:r>
              <a:rPr dirty="0" spc="-80"/>
              <a:t> </a:t>
            </a:r>
            <a:r>
              <a:rPr dirty="0" spc="-5"/>
              <a:t>Concept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64789" y="5250002"/>
            <a:ext cx="737870" cy="798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d</a:t>
            </a:r>
            <a:r>
              <a:rPr dirty="0" baseline="-20833" sz="2400">
                <a:latin typeface="Times New Roman"/>
                <a:cs typeface="Times New Roman"/>
              </a:rPr>
              <a:t>1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d</a:t>
            </a:r>
            <a:r>
              <a:rPr dirty="0" baseline="-20833" sz="2400">
                <a:latin typeface="Times New Roman"/>
                <a:cs typeface="Times New Roman"/>
              </a:rPr>
              <a:t>4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399" y="5431358"/>
            <a:ext cx="122047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g</a:t>
            </a:r>
            <a:r>
              <a:rPr dirty="0" sz="2400">
                <a:latin typeface="Times New Roman"/>
                <a:cs typeface="Times New Roman"/>
              </a:rPr>
              <a:t>(2,8) =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3375" y="184339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43375" y="184339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90161" y="1832114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8627" y="220369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58627" y="220369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05413" y="2192413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03661" y="15731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3661" y="15731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550460" y="1561896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08994" y="220369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08994" y="220369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55794" y="2192413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4041" y="16182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54041" y="16182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000828" y="1606930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14327" y="193347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14327" y="193347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61127" y="1922195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74626" y="15731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74626" y="15731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721413" y="1561896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74626" y="224872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74626" y="224872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721413" y="2237447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34925" y="184339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90068" y="0"/>
                </a:moveTo>
                <a:lnTo>
                  <a:pt x="55008" y="7077"/>
                </a:lnTo>
                <a:lnTo>
                  <a:pt x="26379" y="26379"/>
                </a:lnTo>
                <a:lnTo>
                  <a:pt x="7077" y="55008"/>
                </a:lnTo>
                <a:lnTo>
                  <a:pt x="0" y="90068"/>
                </a:lnTo>
                <a:lnTo>
                  <a:pt x="7077" y="125128"/>
                </a:lnTo>
                <a:lnTo>
                  <a:pt x="26379" y="153757"/>
                </a:lnTo>
                <a:lnTo>
                  <a:pt x="55008" y="173059"/>
                </a:lnTo>
                <a:lnTo>
                  <a:pt x="90068" y="180136"/>
                </a:lnTo>
                <a:lnTo>
                  <a:pt x="125130" y="173059"/>
                </a:lnTo>
                <a:lnTo>
                  <a:pt x="153763" y="153757"/>
                </a:lnTo>
                <a:lnTo>
                  <a:pt x="173069" y="125128"/>
                </a:lnTo>
                <a:lnTo>
                  <a:pt x="180149" y="90068"/>
                </a:lnTo>
                <a:lnTo>
                  <a:pt x="173069" y="55008"/>
                </a:lnTo>
                <a:lnTo>
                  <a:pt x="153763" y="26379"/>
                </a:lnTo>
                <a:lnTo>
                  <a:pt x="125130" y="7077"/>
                </a:lnTo>
                <a:lnTo>
                  <a:pt x="90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34925" y="184339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068"/>
                </a:moveTo>
                <a:lnTo>
                  <a:pt x="7077" y="55008"/>
                </a:lnTo>
                <a:lnTo>
                  <a:pt x="26379" y="26379"/>
                </a:lnTo>
                <a:lnTo>
                  <a:pt x="55008" y="7077"/>
                </a:lnTo>
                <a:lnTo>
                  <a:pt x="90068" y="0"/>
                </a:lnTo>
                <a:lnTo>
                  <a:pt x="125130" y="7077"/>
                </a:lnTo>
                <a:lnTo>
                  <a:pt x="153763" y="26379"/>
                </a:lnTo>
                <a:lnTo>
                  <a:pt x="173069" y="55008"/>
                </a:lnTo>
                <a:lnTo>
                  <a:pt x="180149" y="90068"/>
                </a:lnTo>
                <a:lnTo>
                  <a:pt x="173069" y="125128"/>
                </a:lnTo>
                <a:lnTo>
                  <a:pt x="153763" y="153757"/>
                </a:lnTo>
                <a:lnTo>
                  <a:pt x="125130" y="173059"/>
                </a:lnTo>
                <a:lnTo>
                  <a:pt x="90068" y="180136"/>
                </a:lnTo>
                <a:lnTo>
                  <a:pt x="55008" y="173059"/>
                </a:lnTo>
                <a:lnTo>
                  <a:pt x="26379" y="153757"/>
                </a:lnTo>
                <a:lnTo>
                  <a:pt x="7077" y="125128"/>
                </a:lnTo>
                <a:lnTo>
                  <a:pt x="0" y="90068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081712" y="1832114"/>
            <a:ext cx="1028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97133" y="1726933"/>
            <a:ext cx="233045" cy="142875"/>
          </a:xfrm>
          <a:custGeom>
            <a:avLst/>
            <a:gdLst/>
            <a:ahLst/>
            <a:cxnLst/>
            <a:rect l="l" t="t" r="r" b="b"/>
            <a:pathLst>
              <a:path w="233045" h="142875">
                <a:moveTo>
                  <a:pt x="0" y="142836"/>
                </a:moveTo>
                <a:lnTo>
                  <a:pt x="232918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48708" y="1753311"/>
            <a:ext cx="45085" cy="450850"/>
          </a:xfrm>
          <a:custGeom>
            <a:avLst/>
            <a:gdLst/>
            <a:ahLst/>
            <a:cxnLst/>
            <a:rect l="l" t="t" r="r" b="b"/>
            <a:pathLst>
              <a:path w="45085" h="450850">
                <a:moveTo>
                  <a:pt x="0" y="450367"/>
                </a:moveTo>
                <a:lnTo>
                  <a:pt x="45034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83810" y="1663242"/>
            <a:ext cx="270510" cy="45085"/>
          </a:xfrm>
          <a:custGeom>
            <a:avLst/>
            <a:gdLst/>
            <a:ahLst/>
            <a:cxnLst/>
            <a:rect l="l" t="t" r="r" b="b"/>
            <a:pathLst>
              <a:path w="270510" h="45085">
                <a:moveTo>
                  <a:pt x="0" y="0"/>
                </a:moveTo>
                <a:lnTo>
                  <a:pt x="270217" y="45034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57432" y="1726933"/>
            <a:ext cx="278130" cy="503555"/>
          </a:xfrm>
          <a:custGeom>
            <a:avLst/>
            <a:gdLst/>
            <a:ahLst/>
            <a:cxnLst/>
            <a:rect l="l" t="t" r="r" b="b"/>
            <a:pathLst>
              <a:path w="278129" h="503555">
                <a:moveTo>
                  <a:pt x="0" y="0"/>
                </a:moveTo>
                <a:lnTo>
                  <a:pt x="277952" y="503135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12398" y="1771967"/>
            <a:ext cx="368300" cy="458470"/>
          </a:xfrm>
          <a:custGeom>
            <a:avLst/>
            <a:gdLst/>
            <a:ahLst/>
            <a:cxnLst/>
            <a:rect l="l" t="t" r="r" b="b"/>
            <a:pathLst>
              <a:path w="368300" h="458469">
                <a:moveTo>
                  <a:pt x="0" y="458101"/>
                </a:moveTo>
                <a:lnTo>
                  <a:pt x="36802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38776" y="2293759"/>
            <a:ext cx="270510" cy="1270"/>
          </a:xfrm>
          <a:custGeom>
            <a:avLst/>
            <a:gdLst/>
            <a:ahLst/>
            <a:cxnLst/>
            <a:rect l="l" t="t" r="r" b="b"/>
            <a:pathLst>
              <a:path w="270510" h="1269">
                <a:moveTo>
                  <a:pt x="0" y="0"/>
                </a:moveTo>
                <a:lnTo>
                  <a:pt x="270217" y="1003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99075" y="1798345"/>
            <a:ext cx="45085" cy="405765"/>
          </a:xfrm>
          <a:custGeom>
            <a:avLst/>
            <a:gdLst/>
            <a:ahLst/>
            <a:cxnLst/>
            <a:rect l="l" t="t" r="r" b="b"/>
            <a:pathLst>
              <a:path w="45085" h="405764">
                <a:moveTo>
                  <a:pt x="0" y="405333"/>
                </a:moveTo>
                <a:lnTo>
                  <a:pt x="45034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07800" y="1771967"/>
            <a:ext cx="233045" cy="187960"/>
          </a:xfrm>
          <a:custGeom>
            <a:avLst/>
            <a:gdLst/>
            <a:ahLst/>
            <a:cxnLst/>
            <a:rect l="l" t="t" r="r" b="b"/>
            <a:pathLst>
              <a:path w="233045" h="187960">
                <a:moveTo>
                  <a:pt x="0" y="0"/>
                </a:moveTo>
                <a:lnTo>
                  <a:pt x="232918" y="187871"/>
                </a:lnTo>
              </a:path>
            </a:pathLst>
          </a:custGeom>
          <a:ln w="19049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62766" y="2087232"/>
            <a:ext cx="278130" cy="142875"/>
          </a:xfrm>
          <a:custGeom>
            <a:avLst/>
            <a:gdLst/>
            <a:ahLst/>
            <a:cxnLst/>
            <a:rect l="l" t="t" r="r" b="b"/>
            <a:pathLst>
              <a:path w="278129" h="142875">
                <a:moveTo>
                  <a:pt x="0" y="142836"/>
                </a:moveTo>
                <a:lnTo>
                  <a:pt x="277952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68099" y="1726920"/>
            <a:ext cx="233045" cy="233045"/>
          </a:xfrm>
          <a:custGeom>
            <a:avLst/>
            <a:gdLst/>
            <a:ahLst/>
            <a:cxnLst/>
            <a:rect l="l" t="t" r="r" b="b"/>
            <a:pathLst>
              <a:path w="233045" h="233044">
                <a:moveTo>
                  <a:pt x="0" y="232917"/>
                </a:moveTo>
                <a:lnTo>
                  <a:pt x="232918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64199" y="1753819"/>
            <a:ext cx="1270" cy="495934"/>
          </a:xfrm>
          <a:custGeom>
            <a:avLst/>
            <a:gdLst/>
            <a:ahLst/>
            <a:cxnLst/>
            <a:rect l="l" t="t" r="r" b="b"/>
            <a:pathLst>
              <a:path w="1270" h="495935">
                <a:moveTo>
                  <a:pt x="0" y="495401"/>
                </a:moveTo>
                <a:lnTo>
                  <a:pt x="1003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94477" y="1933473"/>
            <a:ext cx="541020" cy="90170"/>
          </a:xfrm>
          <a:custGeom>
            <a:avLst/>
            <a:gdLst/>
            <a:ahLst/>
            <a:cxnLst/>
            <a:rect l="l" t="t" r="r" b="b"/>
            <a:pathLst>
              <a:path w="541020" h="90169">
                <a:moveTo>
                  <a:pt x="0" y="90068"/>
                </a:moveTo>
                <a:lnTo>
                  <a:pt x="540448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28385" y="1726933"/>
            <a:ext cx="233045" cy="142875"/>
          </a:xfrm>
          <a:custGeom>
            <a:avLst/>
            <a:gdLst/>
            <a:ahLst/>
            <a:cxnLst/>
            <a:rect l="l" t="t" r="r" b="b"/>
            <a:pathLst>
              <a:path w="233045" h="142875">
                <a:moveTo>
                  <a:pt x="232917" y="142836"/>
                </a:moveTo>
                <a:lnTo>
                  <a:pt x="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28398" y="1997151"/>
            <a:ext cx="233045" cy="278130"/>
          </a:xfrm>
          <a:custGeom>
            <a:avLst/>
            <a:gdLst/>
            <a:ahLst/>
            <a:cxnLst/>
            <a:rect l="l" t="t" r="r" b="b"/>
            <a:pathLst>
              <a:path w="233045" h="278130">
                <a:moveTo>
                  <a:pt x="0" y="277952"/>
                </a:moveTo>
                <a:lnTo>
                  <a:pt x="232918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15759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23658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31557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39456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47355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55254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63153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371052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578951" y="132586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15759" y="150874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23658" y="150874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331557" y="150874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39456" y="150874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7355" y="1508747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55254" y="150876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163153" y="150876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371052" y="150876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578951" y="150876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915759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23658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331557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39456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747355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55254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163153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371052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578951" y="1691639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15772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23671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31570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539469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747368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55267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163166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371065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578963" y="187452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15772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123671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31570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539469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747368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955267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63166" y="2057400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371065" y="205741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78963" y="205741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15772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23671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331570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39469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747368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55267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63166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371065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78963" y="224029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915772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123671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331582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539481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47381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55280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163179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371078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578977" y="242317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15784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23683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331582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539481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747381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955280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163179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371078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578977" y="2606052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915784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123683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331582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539481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747381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55280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163179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371078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578977" y="2788945"/>
            <a:ext cx="208279" cy="182880"/>
          </a:xfrm>
          <a:custGeom>
            <a:avLst/>
            <a:gdLst/>
            <a:ahLst/>
            <a:cxnLst/>
            <a:rect l="l" t="t" r="r" b="b"/>
            <a:pathLst>
              <a:path w="208279" h="182880">
                <a:moveTo>
                  <a:pt x="0" y="0"/>
                </a:moveTo>
                <a:lnTo>
                  <a:pt x="207899" y="0"/>
                </a:lnTo>
                <a:lnTo>
                  <a:pt x="207899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104" y="1177163"/>
            <a:ext cx="316585" cy="114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992404" y="1188516"/>
            <a:ext cx="59690" cy="97155"/>
          </a:xfrm>
          <a:custGeom>
            <a:avLst/>
            <a:gdLst/>
            <a:ahLst/>
            <a:cxnLst/>
            <a:rect l="l" t="t" r="r" b="b"/>
            <a:pathLst>
              <a:path w="59690" h="97155">
                <a:moveTo>
                  <a:pt x="56629" y="81851"/>
                </a:moveTo>
                <a:lnTo>
                  <a:pt x="2603" y="81851"/>
                </a:lnTo>
                <a:lnTo>
                  <a:pt x="2209" y="81991"/>
                </a:lnTo>
                <a:lnTo>
                  <a:pt x="228" y="92087"/>
                </a:lnTo>
                <a:lnTo>
                  <a:pt x="520" y="94018"/>
                </a:lnTo>
                <a:lnTo>
                  <a:pt x="736" y="94792"/>
                </a:lnTo>
                <a:lnTo>
                  <a:pt x="1282" y="95935"/>
                </a:lnTo>
                <a:lnTo>
                  <a:pt x="1587" y="96342"/>
                </a:lnTo>
                <a:lnTo>
                  <a:pt x="2285" y="96837"/>
                </a:lnTo>
                <a:lnTo>
                  <a:pt x="57022" y="96837"/>
                </a:lnTo>
                <a:lnTo>
                  <a:pt x="59093" y="86880"/>
                </a:lnTo>
                <a:lnTo>
                  <a:pt x="58851" y="84937"/>
                </a:lnTo>
                <a:lnTo>
                  <a:pt x="56629" y="81851"/>
                </a:lnTo>
                <a:close/>
              </a:path>
              <a:path w="59690" h="97155">
                <a:moveTo>
                  <a:pt x="40408" y="19202"/>
                </a:moveTo>
                <a:lnTo>
                  <a:pt x="20980" y="19202"/>
                </a:lnTo>
                <a:lnTo>
                  <a:pt x="20980" y="81851"/>
                </a:lnTo>
                <a:lnTo>
                  <a:pt x="40487" y="81851"/>
                </a:lnTo>
                <a:lnTo>
                  <a:pt x="40408" y="19202"/>
                </a:lnTo>
                <a:close/>
              </a:path>
              <a:path w="59690" h="97155">
                <a:moveTo>
                  <a:pt x="31775" y="0"/>
                </a:moveTo>
                <a:lnTo>
                  <a:pt x="23291" y="965"/>
                </a:lnTo>
                <a:lnTo>
                  <a:pt x="2006" y="14757"/>
                </a:lnTo>
                <a:lnTo>
                  <a:pt x="0" y="25082"/>
                </a:lnTo>
                <a:lnTo>
                  <a:pt x="292" y="27165"/>
                </a:lnTo>
                <a:lnTo>
                  <a:pt x="584" y="27889"/>
                </a:lnTo>
                <a:lnTo>
                  <a:pt x="1422" y="28740"/>
                </a:lnTo>
                <a:lnTo>
                  <a:pt x="1993" y="28879"/>
                </a:lnTo>
                <a:lnTo>
                  <a:pt x="3441" y="28638"/>
                </a:lnTo>
                <a:lnTo>
                  <a:pt x="4368" y="28308"/>
                </a:lnTo>
                <a:lnTo>
                  <a:pt x="5511" y="27762"/>
                </a:lnTo>
                <a:lnTo>
                  <a:pt x="20980" y="19202"/>
                </a:lnTo>
                <a:lnTo>
                  <a:pt x="40408" y="19202"/>
                </a:lnTo>
                <a:lnTo>
                  <a:pt x="37515" y="190"/>
                </a:lnTo>
                <a:lnTo>
                  <a:pt x="31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92328" y="1188516"/>
            <a:ext cx="59690" cy="97155"/>
          </a:xfrm>
          <a:custGeom>
            <a:avLst/>
            <a:gdLst/>
            <a:ahLst/>
            <a:cxnLst/>
            <a:rect l="l" t="t" r="r" b="b"/>
            <a:pathLst>
              <a:path w="59690" h="97155">
                <a:moveTo>
                  <a:pt x="31851" y="0"/>
                </a:moveTo>
                <a:lnTo>
                  <a:pt x="33731" y="0"/>
                </a:lnTo>
                <a:lnTo>
                  <a:pt x="35267" y="38"/>
                </a:lnTo>
                <a:lnTo>
                  <a:pt x="36423" y="114"/>
                </a:lnTo>
                <a:lnTo>
                  <a:pt x="37592" y="190"/>
                </a:lnTo>
                <a:lnTo>
                  <a:pt x="38468" y="304"/>
                </a:lnTo>
                <a:lnTo>
                  <a:pt x="39065" y="482"/>
                </a:lnTo>
                <a:lnTo>
                  <a:pt x="39662" y="660"/>
                </a:lnTo>
                <a:lnTo>
                  <a:pt x="40055" y="889"/>
                </a:lnTo>
                <a:lnTo>
                  <a:pt x="40259" y="1193"/>
                </a:lnTo>
                <a:lnTo>
                  <a:pt x="40462" y="1485"/>
                </a:lnTo>
                <a:lnTo>
                  <a:pt x="40563" y="1854"/>
                </a:lnTo>
                <a:lnTo>
                  <a:pt x="40563" y="2311"/>
                </a:lnTo>
                <a:lnTo>
                  <a:pt x="40563" y="81851"/>
                </a:lnTo>
                <a:lnTo>
                  <a:pt x="56261" y="81851"/>
                </a:lnTo>
                <a:lnTo>
                  <a:pt x="56705" y="81851"/>
                </a:lnTo>
                <a:lnTo>
                  <a:pt x="57111" y="81991"/>
                </a:lnTo>
                <a:lnTo>
                  <a:pt x="57492" y="82270"/>
                </a:lnTo>
                <a:lnTo>
                  <a:pt x="57861" y="82537"/>
                </a:lnTo>
                <a:lnTo>
                  <a:pt x="58178" y="82969"/>
                </a:lnTo>
                <a:lnTo>
                  <a:pt x="59232" y="88087"/>
                </a:lnTo>
                <a:lnTo>
                  <a:pt x="59232" y="89522"/>
                </a:lnTo>
                <a:lnTo>
                  <a:pt x="59232" y="90906"/>
                </a:lnTo>
                <a:lnTo>
                  <a:pt x="57454" y="96583"/>
                </a:lnTo>
                <a:lnTo>
                  <a:pt x="57099" y="96837"/>
                </a:lnTo>
                <a:lnTo>
                  <a:pt x="56705" y="96964"/>
                </a:lnTo>
                <a:lnTo>
                  <a:pt x="56261" y="96964"/>
                </a:lnTo>
                <a:lnTo>
                  <a:pt x="3124" y="96964"/>
                </a:lnTo>
                <a:lnTo>
                  <a:pt x="2730" y="96964"/>
                </a:lnTo>
                <a:lnTo>
                  <a:pt x="2362" y="96837"/>
                </a:lnTo>
                <a:lnTo>
                  <a:pt x="2006" y="96583"/>
                </a:lnTo>
                <a:lnTo>
                  <a:pt x="1663" y="96342"/>
                </a:lnTo>
                <a:lnTo>
                  <a:pt x="228" y="90906"/>
                </a:lnTo>
                <a:lnTo>
                  <a:pt x="228" y="89522"/>
                </a:lnTo>
                <a:lnTo>
                  <a:pt x="228" y="88087"/>
                </a:lnTo>
                <a:lnTo>
                  <a:pt x="1943" y="82270"/>
                </a:lnTo>
                <a:lnTo>
                  <a:pt x="2286" y="81991"/>
                </a:lnTo>
                <a:lnTo>
                  <a:pt x="2679" y="81851"/>
                </a:lnTo>
                <a:lnTo>
                  <a:pt x="3124" y="81851"/>
                </a:lnTo>
                <a:lnTo>
                  <a:pt x="21056" y="81851"/>
                </a:lnTo>
                <a:lnTo>
                  <a:pt x="21056" y="19202"/>
                </a:lnTo>
                <a:lnTo>
                  <a:pt x="5588" y="27762"/>
                </a:lnTo>
                <a:lnTo>
                  <a:pt x="4445" y="28308"/>
                </a:lnTo>
                <a:lnTo>
                  <a:pt x="3517" y="28638"/>
                </a:lnTo>
                <a:lnTo>
                  <a:pt x="2794" y="28765"/>
                </a:lnTo>
                <a:lnTo>
                  <a:pt x="2070" y="28879"/>
                </a:lnTo>
                <a:lnTo>
                  <a:pt x="1498" y="28740"/>
                </a:lnTo>
                <a:lnTo>
                  <a:pt x="1079" y="28308"/>
                </a:lnTo>
                <a:lnTo>
                  <a:pt x="660" y="27889"/>
                </a:lnTo>
                <a:lnTo>
                  <a:pt x="368" y="27165"/>
                </a:lnTo>
                <a:lnTo>
                  <a:pt x="228" y="26123"/>
                </a:lnTo>
                <a:lnTo>
                  <a:pt x="76" y="25082"/>
                </a:lnTo>
                <a:lnTo>
                  <a:pt x="0" y="23609"/>
                </a:lnTo>
                <a:lnTo>
                  <a:pt x="0" y="21729"/>
                </a:lnTo>
                <a:lnTo>
                  <a:pt x="0" y="20535"/>
                </a:lnTo>
                <a:lnTo>
                  <a:pt x="1270" y="15481"/>
                </a:lnTo>
                <a:lnTo>
                  <a:pt x="1612" y="15125"/>
                </a:lnTo>
                <a:lnTo>
                  <a:pt x="2082" y="14757"/>
                </a:lnTo>
                <a:lnTo>
                  <a:pt x="2679" y="14363"/>
                </a:lnTo>
                <a:lnTo>
                  <a:pt x="23368" y="965"/>
                </a:lnTo>
                <a:lnTo>
                  <a:pt x="23622" y="774"/>
                </a:lnTo>
                <a:lnTo>
                  <a:pt x="25755" y="190"/>
                </a:lnTo>
                <a:lnTo>
                  <a:pt x="26339" y="114"/>
                </a:lnTo>
                <a:lnTo>
                  <a:pt x="27127" y="63"/>
                </a:lnTo>
                <a:lnTo>
                  <a:pt x="28092" y="38"/>
                </a:lnTo>
                <a:lnTo>
                  <a:pt x="29057" y="12"/>
                </a:lnTo>
                <a:lnTo>
                  <a:pt x="30314" y="0"/>
                </a:lnTo>
                <a:lnTo>
                  <a:pt x="3185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95832" y="1187475"/>
            <a:ext cx="64769" cy="98425"/>
          </a:xfrm>
          <a:custGeom>
            <a:avLst/>
            <a:gdLst/>
            <a:ahLst/>
            <a:cxnLst/>
            <a:rect l="l" t="t" r="r" b="b"/>
            <a:pathLst>
              <a:path w="64770" h="98425">
                <a:moveTo>
                  <a:pt x="59780" y="17640"/>
                </a:moveTo>
                <a:lnTo>
                  <a:pt x="27089" y="17640"/>
                </a:lnTo>
                <a:lnTo>
                  <a:pt x="28905" y="17945"/>
                </a:lnTo>
                <a:lnTo>
                  <a:pt x="31978" y="19189"/>
                </a:lnTo>
                <a:lnTo>
                  <a:pt x="37363" y="27978"/>
                </a:lnTo>
                <a:lnTo>
                  <a:pt x="37360" y="31432"/>
                </a:lnTo>
                <a:lnTo>
                  <a:pt x="21577" y="59080"/>
                </a:lnTo>
                <a:lnTo>
                  <a:pt x="4914" y="76949"/>
                </a:lnTo>
                <a:lnTo>
                  <a:pt x="0" y="86779"/>
                </a:lnTo>
                <a:lnTo>
                  <a:pt x="38" y="92964"/>
                </a:lnTo>
                <a:lnTo>
                  <a:pt x="61963" y="98005"/>
                </a:lnTo>
                <a:lnTo>
                  <a:pt x="62407" y="97866"/>
                </a:lnTo>
                <a:lnTo>
                  <a:pt x="64343" y="86779"/>
                </a:lnTo>
                <a:lnTo>
                  <a:pt x="64147" y="85420"/>
                </a:lnTo>
                <a:lnTo>
                  <a:pt x="23215" y="82156"/>
                </a:lnTo>
                <a:lnTo>
                  <a:pt x="34455" y="70624"/>
                </a:lnTo>
                <a:lnTo>
                  <a:pt x="59156" y="37477"/>
                </a:lnTo>
                <a:lnTo>
                  <a:pt x="60655" y="28346"/>
                </a:lnTo>
                <a:lnTo>
                  <a:pt x="60604" y="21374"/>
                </a:lnTo>
                <a:lnTo>
                  <a:pt x="60045" y="18313"/>
                </a:lnTo>
                <a:lnTo>
                  <a:pt x="59780" y="17640"/>
                </a:lnTo>
                <a:close/>
              </a:path>
              <a:path w="64770" h="98425">
                <a:moveTo>
                  <a:pt x="35826" y="0"/>
                </a:moveTo>
                <a:lnTo>
                  <a:pt x="27635" y="0"/>
                </a:lnTo>
                <a:lnTo>
                  <a:pt x="24587" y="292"/>
                </a:lnTo>
                <a:lnTo>
                  <a:pt x="1793" y="19189"/>
                </a:lnTo>
                <a:lnTo>
                  <a:pt x="2019" y="21374"/>
                </a:lnTo>
                <a:lnTo>
                  <a:pt x="3873" y="24930"/>
                </a:lnTo>
                <a:lnTo>
                  <a:pt x="4965" y="24930"/>
                </a:lnTo>
                <a:lnTo>
                  <a:pt x="5854" y="24549"/>
                </a:lnTo>
                <a:lnTo>
                  <a:pt x="8140" y="23012"/>
                </a:lnTo>
                <a:lnTo>
                  <a:pt x="9563" y="22161"/>
                </a:lnTo>
                <a:lnTo>
                  <a:pt x="12992" y="20332"/>
                </a:lnTo>
                <a:lnTo>
                  <a:pt x="14973" y="19494"/>
                </a:lnTo>
                <a:lnTo>
                  <a:pt x="19481" y="18008"/>
                </a:lnTo>
                <a:lnTo>
                  <a:pt x="22085" y="17640"/>
                </a:lnTo>
                <a:lnTo>
                  <a:pt x="59780" y="17640"/>
                </a:lnTo>
                <a:lnTo>
                  <a:pt x="57607" y="12115"/>
                </a:lnTo>
                <a:lnTo>
                  <a:pt x="55765" y="9436"/>
                </a:lnTo>
                <a:lnTo>
                  <a:pt x="50800" y="4927"/>
                </a:lnTo>
                <a:lnTo>
                  <a:pt x="47688" y="3162"/>
                </a:lnTo>
                <a:lnTo>
                  <a:pt x="40195" y="635"/>
                </a:lnTo>
                <a:lnTo>
                  <a:pt x="3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195756" y="1187475"/>
            <a:ext cx="64769" cy="98425"/>
          </a:xfrm>
          <a:custGeom>
            <a:avLst/>
            <a:gdLst/>
            <a:ahLst/>
            <a:cxnLst/>
            <a:rect l="l" t="t" r="r" b="b"/>
            <a:pathLst>
              <a:path w="64770" h="98425">
                <a:moveTo>
                  <a:pt x="30886" y="0"/>
                </a:moveTo>
                <a:lnTo>
                  <a:pt x="35902" y="0"/>
                </a:lnTo>
                <a:lnTo>
                  <a:pt x="40271" y="635"/>
                </a:lnTo>
                <a:lnTo>
                  <a:pt x="58902" y="15214"/>
                </a:lnTo>
                <a:lnTo>
                  <a:pt x="60121" y="18313"/>
                </a:lnTo>
                <a:lnTo>
                  <a:pt x="60731" y="21653"/>
                </a:lnTo>
                <a:lnTo>
                  <a:pt x="60731" y="25222"/>
                </a:lnTo>
                <a:lnTo>
                  <a:pt x="60731" y="28346"/>
                </a:lnTo>
                <a:lnTo>
                  <a:pt x="60426" y="31432"/>
                </a:lnTo>
                <a:lnTo>
                  <a:pt x="59829" y="34455"/>
                </a:lnTo>
                <a:lnTo>
                  <a:pt x="59232" y="37477"/>
                </a:lnTo>
                <a:lnTo>
                  <a:pt x="58000" y="40741"/>
                </a:lnTo>
                <a:lnTo>
                  <a:pt x="56108" y="44234"/>
                </a:lnTo>
                <a:lnTo>
                  <a:pt x="54229" y="47739"/>
                </a:lnTo>
                <a:lnTo>
                  <a:pt x="51574" y="51600"/>
                </a:lnTo>
                <a:lnTo>
                  <a:pt x="48145" y="55841"/>
                </a:lnTo>
                <a:lnTo>
                  <a:pt x="44729" y="60083"/>
                </a:lnTo>
                <a:lnTo>
                  <a:pt x="40182" y="65011"/>
                </a:lnTo>
                <a:lnTo>
                  <a:pt x="34531" y="70624"/>
                </a:lnTo>
                <a:lnTo>
                  <a:pt x="23291" y="82156"/>
                </a:lnTo>
                <a:lnTo>
                  <a:pt x="61252" y="82156"/>
                </a:lnTo>
                <a:lnTo>
                  <a:pt x="61747" y="82156"/>
                </a:lnTo>
                <a:lnTo>
                  <a:pt x="62204" y="82296"/>
                </a:lnTo>
                <a:lnTo>
                  <a:pt x="62623" y="82600"/>
                </a:lnTo>
                <a:lnTo>
                  <a:pt x="63042" y="82892"/>
                </a:lnTo>
                <a:lnTo>
                  <a:pt x="63411" y="83350"/>
                </a:lnTo>
                <a:lnTo>
                  <a:pt x="63703" y="83972"/>
                </a:lnTo>
                <a:lnTo>
                  <a:pt x="63995" y="84594"/>
                </a:lnTo>
                <a:lnTo>
                  <a:pt x="64223" y="85420"/>
                </a:lnTo>
                <a:lnTo>
                  <a:pt x="64376" y="86436"/>
                </a:lnTo>
                <a:lnTo>
                  <a:pt x="64516" y="87452"/>
                </a:lnTo>
                <a:lnTo>
                  <a:pt x="64592" y="88646"/>
                </a:lnTo>
                <a:lnTo>
                  <a:pt x="64592" y="90043"/>
                </a:lnTo>
                <a:lnTo>
                  <a:pt x="64592" y="91478"/>
                </a:lnTo>
                <a:lnTo>
                  <a:pt x="62039" y="98005"/>
                </a:lnTo>
                <a:lnTo>
                  <a:pt x="61544" y="98005"/>
                </a:lnTo>
                <a:lnTo>
                  <a:pt x="6184" y="98005"/>
                </a:lnTo>
                <a:lnTo>
                  <a:pt x="5092" y="98005"/>
                </a:lnTo>
                <a:lnTo>
                  <a:pt x="4152" y="97904"/>
                </a:lnTo>
                <a:lnTo>
                  <a:pt x="3352" y="97701"/>
                </a:lnTo>
                <a:lnTo>
                  <a:pt x="2565" y="97510"/>
                </a:lnTo>
                <a:lnTo>
                  <a:pt x="342" y="94056"/>
                </a:lnTo>
                <a:lnTo>
                  <a:pt x="114" y="92964"/>
                </a:lnTo>
                <a:lnTo>
                  <a:pt x="0" y="91554"/>
                </a:lnTo>
                <a:lnTo>
                  <a:pt x="0" y="89814"/>
                </a:lnTo>
                <a:lnTo>
                  <a:pt x="0" y="88176"/>
                </a:lnTo>
                <a:lnTo>
                  <a:pt x="2578" y="79806"/>
                </a:lnTo>
                <a:lnTo>
                  <a:pt x="3187" y="78943"/>
                </a:lnTo>
                <a:lnTo>
                  <a:pt x="4000" y="77990"/>
                </a:lnTo>
                <a:lnTo>
                  <a:pt x="4991" y="76949"/>
                </a:lnTo>
                <a:lnTo>
                  <a:pt x="21653" y="59080"/>
                </a:lnTo>
                <a:lnTo>
                  <a:pt x="24980" y="55613"/>
                </a:lnTo>
                <a:lnTo>
                  <a:pt x="27660" y="52451"/>
                </a:lnTo>
                <a:lnTo>
                  <a:pt x="29692" y="49593"/>
                </a:lnTo>
                <a:lnTo>
                  <a:pt x="31724" y="46748"/>
                </a:lnTo>
                <a:lnTo>
                  <a:pt x="36804" y="35267"/>
                </a:lnTo>
                <a:lnTo>
                  <a:pt x="37223" y="33286"/>
                </a:lnTo>
                <a:lnTo>
                  <a:pt x="37439" y="31407"/>
                </a:lnTo>
                <a:lnTo>
                  <a:pt x="37439" y="29616"/>
                </a:lnTo>
                <a:lnTo>
                  <a:pt x="37439" y="27978"/>
                </a:lnTo>
                <a:lnTo>
                  <a:pt x="34340" y="21132"/>
                </a:lnTo>
                <a:lnTo>
                  <a:pt x="33324" y="20040"/>
                </a:lnTo>
                <a:lnTo>
                  <a:pt x="32054" y="19189"/>
                </a:lnTo>
                <a:lnTo>
                  <a:pt x="30518" y="18567"/>
                </a:lnTo>
                <a:lnTo>
                  <a:pt x="28981" y="17945"/>
                </a:lnTo>
                <a:lnTo>
                  <a:pt x="27165" y="17640"/>
                </a:lnTo>
                <a:lnTo>
                  <a:pt x="25082" y="17640"/>
                </a:lnTo>
                <a:lnTo>
                  <a:pt x="22161" y="17640"/>
                </a:lnTo>
                <a:lnTo>
                  <a:pt x="19558" y="18008"/>
                </a:lnTo>
                <a:lnTo>
                  <a:pt x="17310" y="18757"/>
                </a:lnTo>
                <a:lnTo>
                  <a:pt x="15049" y="19494"/>
                </a:lnTo>
                <a:lnTo>
                  <a:pt x="13068" y="20332"/>
                </a:lnTo>
                <a:lnTo>
                  <a:pt x="11353" y="21247"/>
                </a:lnTo>
                <a:lnTo>
                  <a:pt x="9639" y="22161"/>
                </a:lnTo>
                <a:lnTo>
                  <a:pt x="8216" y="23012"/>
                </a:lnTo>
                <a:lnTo>
                  <a:pt x="7073" y="23774"/>
                </a:lnTo>
                <a:lnTo>
                  <a:pt x="5930" y="24549"/>
                </a:lnTo>
                <a:lnTo>
                  <a:pt x="5041" y="24930"/>
                </a:lnTo>
                <a:lnTo>
                  <a:pt x="4394" y="24930"/>
                </a:lnTo>
                <a:lnTo>
                  <a:pt x="3949" y="24930"/>
                </a:lnTo>
                <a:lnTo>
                  <a:pt x="3568" y="24777"/>
                </a:lnTo>
                <a:lnTo>
                  <a:pt x="3238" y="24485"/>
                </a:lnTo>
                <a:lnTo>
                  <a:pt x="2921" y="24180"/>
                </a:lnTo>
                <a:lnTo>
                  <a:pt x="2654" y="23685"/>
                </a:lnTo>
                <a:lnTo>
                  <a:pt x="2463" y="22999"/>
                </a:lnTo>
                <a:lnTo>
                  <a:pt x="2260" y="22301"/>
                </a:lnTo>
                <a:lnTo>
                  <a:pt x="2095" y="21374"/>
                </a:lnTo>
                <a:lnTo>
                  <a:pt x="1981" y="20205"/>
                </a:lnTo>
                <a:lnTo>
                  <a:pt x="1854" y="19037"/>
                </a:lnTo>
                <a:lnTo>
                  <a:pt x="1790" y="17614"/>
                </a:lnTo>
                <a:lnTo>
                  <a:pt x="1790" y="15925"/>
                </a:lnTo>
                <a:lnTo>
                  <a:pt x="1790" y="14782"/>
                </a:lnTo>
                <a:lnTo>
                  <a:pt x="2832" y="9563"/>
                </a:lnTo>
                <a:lnTo>
                  <a:pt x="3086" y="9144"/>
                </a:lnTo>
                <a:lnTo>
                  <a:pt x="3517" y="8636"/>
                </a:lnTo>
                <a:lnTo>
                  <a:pt x="4140" y="8039"/>
                </a:lnTo>
                <a:lnTo>
                  <a:pt x="4749" y="7442"/>
                </a:lnTo>
                <a:lnTo>
                  <a:pt x="5892" y="6680"/>
                </a:lnTo>
                <a:lnTo>
                  <a:pt x="7556" y="5765"/>
                </a:lnTo>
                <a:lnTo>
                  <a:pt x="9220" y="4851"/>
                </a:lnTo>
                <a:lnTo>
                  <a:pt x="27711" y="0"/>
                </a:lnTo>
                <a:lnTo>
                  <a:pt x="30886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398486" y="1182522"/>
            <a:ext cx="74269" cy="109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607783" y="1188745"/>
            <a:ext cx="71755" cy="97155"/>
          </a:xfrm>
          <a:custGeom>
            <a:avLst/>
            <a:gdLst/>
            <a:ahLst/>
            <a:cxnLst/>
            <a:rect l="l" t="t" r="r" b="b"/>
            <a:pathLst>
              <a:path w="71754" h="97155">
                <a:moveTo>
                  <a:pt x="46036" y="0"/>
                </a:moveTo>
                <a:lnTo>
                  <a:pt x="2361" y="55359"/>
                </a:lnTo>
                <a:lnTo>
                  <a:pt x="0" y="71589"/>
                </a:lnTo>
                <a:lnTo>
                  <a:pt x="341" y="73825"/>
                </a:lnTo>
                <a:lnTo>
                  <a:pt x="41058" y="76796"/>
                </a:lnTo>
                <a:lnTo>
                  <a:pt x="41185" y="95135"/>
                </a:lnTo>
                <a:lnTo>
                  <a:pt x="53783" y="97116"/>
                </a:lnTo>
                <a:lnTo>
                  <a:pt x="56158" y="96875"/>
                </a:lnTo>
                <a:lnTo>
                  <a:pt x="59879" y="94703"/>
                </a:lnTo>
                <a:lnTo>
                  <a:pt x="59879" y="76796"/>
                </a:lnTo>
                <a:lnTo>
                  <a:pt x="69328" y="76796"/>
                </a:lnTo>
                <a:lnTo>
                  <a:pt x="70039" y="76136"/>
                </a:lnTo>
                <a:lnTo>
                  <a:pt x="71080" y="73507"/>
                </a:lnTo>
                <a:lnTo>
                  <a:pt x="71334" y="71589"/>
                </a:lnTo>
                <a:lnTo>
                  <a:pt x="71334" y="66230"/>
                </a:lnTo>
                <a:lnTo>
                  <a:pt x="71055" y="64211"/>
                </a:lnTo>
                <a:lnTo>
                  <a:pt x="69912" y="61772"/>
                </a:lnTo>
                <a:lnTo>
                  <a:pt x="69226" y="61163"/>
                </a:lnTo>
                <a:lnTo>
                  <a:pt x="15531" y="61163"/>
                </a:lnTo>
                <a:lnTo>
                  <a:pt x="40905" y="16890"/>
                </a:lnTo>
                <a:lnTo>
                  <a:pt x="59879" y="16890"/>
                </a:lnTo>
                <a:lnTo>
                  <a:pt x="59879" y="2654"/>
                </a:lnTo>
                <a:lnTo>
                  <a:pt x="50722" y="63"/>
                </a:lnTo>
                <a:lnTo>
                  <a:pt x="46036" y="0"/>
                </a:lnTo>
                <a:close/>
              </a:path>
              <a:path w="71754" h="97155">
                <a:moveTo>
                  <a:pt x="59879" y="16890"/>
                </a:moveTo>
                <a:lnTo>
                  <a:pt x="41058" y="16890"/>
                </a:lnTo>
                <a:lnTo>
                  <a:pt x="41058" y="61163"/>
                </a:lnTo>
                <a:lnTo>
                  <a:pt x="59879" y="61163"/>
                </a:lnTo>
                <a:lnTo>
                  <a:pt x="59879" y="16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623314" y="120563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5374" y="0"/>
                </a:moveTo>
                <a:lnTo>
                  <a:pt x="0" y="44272"/>
                </a:lnTo>
                <a:lnTo>
                  <a:pt x="25527" y="44272"/>
                </a:lnTo>
                <a:lnTo>
                  <a:pt x="25527" y="0"/>
                </a:lnTo>
                <a:lnTo>
                  <a:pt x="25374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607681" y="1188745"/>
            <a:ext cx="71755" cy="97790"/>
          </a:xfrm>
          <a:custGeom>
            <a:avLst/>
            <a:gdLst/>
            <a:ahLst/>
            <a:cxnLst/>
            <a:rect l="l" t="t" r="r" b="b"/>
            <a:pathLst>
              <a:path w="71754" h="97790">
                <a:moveTo>
                  <a:pt x="46139" y="0"/>
                </a:moveTo>
                <a:lnTo>
                  <a:pt x="48679" y="0"/>
                </a:lnTo>
                <a:lnTo>
                  <a:pt x="50825" y="63"/>
                </a:lnTo>
                <a:lnTo>
                  <a:pt x="52616" y="190"/>
                </a:lnTo>
                <a:lnTo>
                  <a:pt x="54406" y="304"/>
                </a:lnTo>
                <a:lnTo>
                  <a:pt x="59245" y="1790"/>
                </a:lnTo>
                <a:lnTo>
                  <a:pt x="59740" y="2184"/>
                </a:lnTo>
                <a:lnTo>
                  <a:pt x="59982" y="2654"/>
                </a:lnTo>
                <a:lnTo>
                  <a:pt x="59982" y="3200"/>
                </a:lnTo>
                <a:lnTo>
                  <a:pt x="59982" y="61163"/>
                </a:lnTo>
                <a:lnTo>
                  <a:pt x="68541" y="61163"/>
                </a:lnTo>
                <a:lnTo>
                  <a:pt x="69329" y="61163"/>
                </a:lnTo>
                <a:lnTo>
                  <a:pt x="70015" y="61772"/>
                </a:lnTo>
                <a:lnTo>
                  <a:pt x="70586" y="62991"/>
                </a:lnTo>
                <a:lnTo>
                  <a:pt x="71158" y="64211"/>
                </a:lnTo>
                <a:lnTo>
                  <a:pt x="71437" y="66230"/>
                </a:lnTo>
                <a:lnTo>
                  <a:pt x="71437" y="69049"/>
                </a:lnTo>
                <a:lnTo>
                  <a:pt x="71437" y="71589"/>
                </a:lnTo>
                <a:lnTo>
                  <a:pt x="71183" y="73507"/>
                </a:lnTo>
                <a:lnTo>
                  <a:pt x="70662" y="74828"/>
                </a:lnTo>
                <a:lnTo>
                  <a:pt x="70142" y="76136"/>
                </a:lnTo>
                <a:lnTo>
                  <a:pt x="69430" y="76796"/>
                </a:lnTo>
                <a:lnTo>
                  <a:pt x="68541" y="76796"/>
                </a:lnTo>
                <a:lnTo>
                  <a:pt x="59982" y="76796"/>
                </a:lnTo>
                <a:lnTo>
                  <a:pt x="59982" y="94208"/>
                </a:lnTo>
                <a:lnTo>
                  <a:pt x="59982" y="94703"/>
                </a:lnTo>
                <a:lnTo>
                  <a:pt x="59829" y="95135"/>
                </a:lnTo>
                <a:lnTo>
                  <a:pt x="59537" y="95503"/>
                </a:lnTo>
                <a:lnTo>
                  <a:pt x="59245" y="95884"/>
                </a:lnTo>
                <a:lnTo>
                  <a:pt x="58724" y="96189"/>
                </a:lnTo>
                <a:lnTo>
                  <a:pt x="52349" y="97180"/>
                </a:lnTo>
                <a:lnTo>
                  <a:pt x="50457" y="97180"/>
                </a:lnTo>
                <a:lnTo>
                  <a:pt x="48679" y="97180"/>
                </a:lnTo>
                <a:lnTo>
                  <a:pt x="41567" y="95503"/>
                </a:lnTo>
                <a:lnTo>
                  <a:pt x="41287" y="95135"/>
                </a:lnTo>
                <a:lnTo>
                  <a:pt x="41160" y="94703"/>
                </a:lnTo>
                <a:lnTo>
                  <a:pt x="41160" y="94208"/>
                </a:lnTo>
                <a:lnTo>
                  <a:pt x="41160" y="76796"/>
                </a:lnTo>
                <a:lnTo>
                  <a:pt x="4318" y="76796"/>
                </a:lnTo>
                <a:lnTo>
                  <a:pt x="3632" y="76796"/>
                </a:lnTo>
                <a:lnTo>
                  <a:pt x="3009" y="76707"/>
                </a:lnTo>
                <a:lnTo>
                  <a:pt x="2463" y="76530"/>
                </a:lnTo>
                <a:lnTo>
                  <a:pt x="1917" y="76365"/>
                </a:lnTo>
                <a:lnTo>
                  <a:pt x="1460" y="75958"/>
                </a:lnTo>
                <a:lnTo>
                  <a:pt x="0" y="69951"/>
                </a:lnTo>
                <a:lnTo>
                  <a:pt x="0" y="68008"/>
                </a:lnTo>
                <a:lnTo>
                  <a:pt x="0" y="66420"/>
                </a:lnTo>
                <a:lnTo>
                  <a:pt x="495" y="60718"/>
                </a:lnTo>
                <a:lnTo>
                  <a:pt x="660" y="59778"/>
                </a:lnTo>
                <a:lnTo>
                  <a:pt x="32372" y="2603"/>
                </a:lnTo>
                <a:lnTo>
                  <a:pt x="36131" y="634"/>
                </a:lnTo>
                <a:lnTo>
                  <a:pt x="37198" y="406"/>
                </a:lnTo>
                <a:lnTo>
                  <a:pt x="38557" y="241"/>
                </a:lnTo>
                <a:lnTo>
                  <a:pt x="40195" y="152"/>
                </a:lnTo>
                <a:lnTo>
                  <a:pt x="41821" y="50"/>
                </a:lnTo>
                <a:lnTo>
                  <a:pt x="43815" y="0"/>
                </a:lnTo>
                <a:lnTo>
                  <a:pt x="46139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820126" y="1189189"/>
            <a:ext cx="63500" cy="98425"/>
          </a:xfrm>
          <a:custGeom>
            <a:avLst/>
            <a:gdLst/>
            <a:ahLst/>
            <a:cxnLst/>
            <a:rect l="l" t="t" r="r" b="b"/>
            <a:pathLst>
              <a:path w="63500" h="98425">
                <a:moveTo>
                  <a:pt x="2882" y="76873"/>
                </a:moveTo>
                <a:lnTo>
                  <a:pt x="0" y="87731"/>
                </a:lnTo>
                <a:lnTo>
                  <a:pt x="139" y="89458"/>
                </a:lnTo>
                <a:lnTo>
                  <a:pt x="22326" y="98005"/>
                </a:lnTo>
                <a:lnTo>
                  <a:pt x="30962" y="98005"/>
                </a:lnTo>
                <a:lnTo>
                  <a:pt x="58823" y="82372"/>
                </a:lnTo>
                <a:lnTo>
                  <a:pt x="19964" y="82372"/>
                </a:lnTo>
                <a:lnTo>
                  <a:pt x="17066" y="82080"/>
                </a:lnTo>
                <a:lnTo>
                  <a:pt x="3632" y="77152"/>
                </a:lnTo>
                <a:lnTo>
                  <a:pt x="2882" y="76873"/>
                </a:lnTo>
                <a:close/>
              </a:path>
              <a:path w="63500" h="98425">
                <a:moveTo>
                  <a:pt x="60338" y="51574"/>
                </a:moveTo>
                <a:lnTo>
                  <a:pt x="25869" y="51574"/>
                </a:lnTo>
                <a:lnTo>
                  <a:pt x="28943" y="51892"/>
                </a:lnTo>
                <a:lnTo>
                  <a:pt x="34010" y="53174"/>
                </a:lnTo>
                <a:lnTo>
                  <a:pt x="42265" y="64147"/>
                </a:lnTo>
                <a:lnTo>
                  <a:pt x="42265" y="69303"/>
                </a:lnTo>
                <a:lnTo>
                  <a:pt x="26174" y="82372"/>
                </a:lnTo>
                <a:lnTo>
                  <a:pt x="58823" y="82372"/>
                </a:lnTo>
                <a:lnTo>
                  <a:pt x="62128" y="74891"/>
                </a:lnTo>
                <a:lnTo>
                  <a:pt x="63030" y="70243"/>
                </a:lnTo>
                <a:lnTo>
                  <a:pt x="63030" y="60426"/>
                </a:lnTo>
                <a:lnTo>
                  <a:pt x="62306" y="56362"/>
                </a:lnTo>
                <a:lnTo>
                  <a:pt x="60338" y="51574"/>
                </a:lnTo>
                <a:close/>
              </a:path>
              <a:path w="63500" h="98425">
                <a:moveTo>
                  <a:pt x="54622" y="0"/>
                </a:moveTo>
                <a:lnTo>
                  <a:pt x="6870" y="0"/>
                </a:lnTo>
                <a:lnTo>
                  <a:pt x="5651" y="431"/>
                </a:lnTo>
                <a:lnTo>
                  <a:pt x="4102" y="2171"/>
                </a:lnTo>
                <a:lnTo>
                  <a:pt x="3782" y="3365"/>
                </a:lnTo>
                <a:lnTo>
                  <a:pt x="3730" y="49377"/>
                </a:lnTo>
                <a:lnTo>
                  <a:pt x="4038" y="50660"/>
                </a:lnTo>
                <a:lnTo>
                  <a:pt x="5270" y="52108"/>
                </a:lnTo>
                <a:lnTo>
                  <a:pt x="6299" y="52463"/>
                </a:lnTo>
                <a:lnTo>
                  <a:pt x="9829" y="52463"/>
                </a:lnTo>
                <a:lnTo>
                  <a:pt x="12039" y="52311"/>
                </a:lnTo>
                <a:lnTo>
                  <a:pt x="16763" y="51714"/>
                </a:lnTo>
                <a:lnTo>
                  <a:pt x="19380" y="51574"/>
                </a:lnTo>
                <a:lnTo>
                  <a:pt x="60338" y="51574"/>
                </a:lnTo>
                <a:lnTo>
                  <a:pt x="59408" y="49339"/>
                </a:lnTo>
                <a:lnTo>
                  <a:pt x="39095" y="37350"/>
                </a:lnTo>
                <a:lnTo>
                  <a:pt x="19938" y="37350"/>
                </a:lnTo>
                <a:lnTo>
                  <a:pt x="19938" y="16738"/>
                </a:lnTo>
                <a:lnTo>
                  <a:pt x="55168" y="16738"/>
                </a:lnTo>
                <a:lnTo>
                  <a:pt x="55918" y="16078"/>
                </a:lnTo>
                <a:lnTo>
                  <a:pt x="56972" y="13398"/>
                </a:lnTo>
                <a:lnTo>
                  <a:pt x="57226" y="11239"/>
                </a:lnTo>
                <a:lnTo>
                  <a:pt x="57162" y="5499"/>
                </a:lnTo>
                <a:lnTo>
                  <a:pt x="55041" y="152"/>
                </a:lnTo>
                <a:lnTo>
                  <a:pt x="54622" y="0"/>
                </a:lnTo>
                <a:close/>
              </a:path>
              <a:path w="63500" h="98425">
                <a:moveTo>
                  <a:pt x="35725" y="36906"/>
                </a:moveTo>
                <a:lnTo>
                  <a:pt x="23406" y="37033"/>
                </a:lnTo>
                <a:lnTo>
                  <a:pt x="21678" y="37160"/>
                </a:lnTo>
                <a:lnTo>
                  <a:pt x="19938" y="37350"/>
                </a:lnTo>
                <a:lnTo>
                  <a:pt x="39095" y="37350"/>
                </a:lnTo>
                <a:lnTo>
                  <a:pt x="35725" y="36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820050" y="1189189"/>
            <a:ext cx="63500" cy="98425"/>
          </a:xfrm>
          <a:custGeom>
            <a:avLst/>
            <a:gdLst/>
            <a:ahLst/>
            <a:cxnLst/>
            <a:rect l="l" t="t" r="r" b="b"/>
            <a:pathLst>
              <a:path w="63500" h="98425">
                <a:moveTo>
                  <a:pt x="8635" y="0"/>
                </a:moveTo>
                <a:lnTo>
                  <a:pt x="54254" y="0"/>
                </a:lnTo>
                <a:lnTo>
                  <a:pt x="54698" y="0"/>
                </a:lnTo>
                <a:lnTo>
                  <a:pt x="55117" y="152"/>
                </a:lnTo>
                <a:lnTo>
                  <a:pt x="57111" y="4432"/>
                </a:lnTo>
                <a:lnTo>
                  <a:pt x="57238" y="5499"/>
                </a:lnTo>
                <a:lnTo>
                  <a:pt x="57302" y="6769"/>
                </a:lnTo>
                <a:lnTo>
                  <a:pt x="57302" y="8255"/>
                </a:lnTo>
                <a:lnTo>
                  <a:pt x="57302" y="11239"/>
                </a:lnTo>
                <a:lnTo>
                  <a:pt x="57048" y="13398"/>
                </a:lnTo>
                <a:lnTo>
                  <a:pt x="56527" y="14731"/>
                </a:lnTo>
                <a:lnTo>
                  <a:pt x="55994" y="16078"/>
                </a:lnTo>
                <a:lnTo>
                  <a:pt x="55244" y="16738"/>
                </a:lnTo>
                <a:lnTo>
                  <a:pt x="54254" y="16738"/>
                </a:lnTo>
                <a:lnTo>
                  <a:pt x="20015" y="16738"/>
                </a:lnTo>
                <a:lnTo>
                  <a:pt x="20015" y="37350"/>
                </a:lnTo>
                <a:lnTo>
                  <a:pt x="21755" y="37160"/>
                </a:lnTo>
                <a:lnTo>
                  <a:pt x="23482" y="37033"/>
                </a:lnTo>
                <a:lnTo>
                  <a:pt x="25196" y="36982"/>
                </a:lnTo>
                <a:lnTo>
                  <a:pt x="26898" y="36931"/>
                </a:lnTo>
                <a:lnTo>
                  <a:pt x="28701" y="36906"/>
                </a:lnTo>
                <a:lnTo>
                  <a:pt x="30594" y="36906"/>
                </a:lnTo>
                <a:lnTo>
                  <a:pt x="35801" y="36906"/>
                </a:lnTo>
                <a:lnTo>
                  <a:pt x="40424" y="37515"/>
                </a:lnTo>
                <a:lnTo>
                  <a:pt x="44462" y="38735"/>
                </a:lnTo>
                <a:lnTo>
                  <a:pt x="48513" y="39954"/>
                </a:lnTo>
                <a:lnTo>
                  <a:pt x="51904" y="41732"/>
                </a:lnTo>
                <a:lnTo>
                  <a:pt x="54660" y="44094"/>
                </a:lnTo>
                <a:lnTo>
                  <a:pt x="57416" y="46443"/>
                </a:lnTo>
                <a:lnTo>
                  <a:pt x="59512" y="49377"/>
                </a:lnTo>
                <a:lnTo>
                  <a:pt x="60947" y="52870"/>
                </a:lnTo>
                <a:lnTo>
                  <a:pt x="62382" y="56362"/>
                </a:lnTo>
                <a:lnTo>
                  <a:pt x="63106" y="60426"/>
                </a:lnTo>
                <a:lnTo>
                  <a:pt x="63106" y="65036"/>
                </a:lnTo>
                <a:lnTo>
                  <a:pt x="63106" y="70243"/>
                </a:lnTo>
                <a:lnTo>
                  <a:pt x="62204" y="74891"/>
                </a:lnTo>
                <a:lnTo>
                  <a:pt x="60388" y="78994"/>
                </a:lnTo>
                <a:lnTo>
                  <a:pt x="58585" y="83083"/>
                </a:lnTo>
                <a:lnTo>
                  <a:pt x="56019" y="86525"/>
                </a:lnTo>
                <a:lnTo>
                  <a:pt x="52730" y="89331"/>
                </a:lnTo>
                <a:lnTo>
                  <a:pt x="49428" y="92138"/>
                </a:lnTo>
                <a:lnTo>
                  <a:pt x="45453" y="94284"/>
                </a:lnTo>
                <a:lnTo>
                  <a:pt x="40817" y="95770"/>
                </a:lnTo>
                <a:lnTo>
                  <a:pt x="36182" y="97256"/>
                </a:lnTo>
                <a:lnTo>
                  <a:pt x="31038" y="98005"/>
                </a:lnTo>
                <a:lnTo>
                  <a:pt x="25374" y="98005"/>
                </a:lnTo>
                <a:lnTo>
                  <a:pt x="22402" y="98005"/>
                </a:lnTo>
                <a:lnTo>
                  <a:pt x="1752" y="92900"/>
                </a:lnTo>
                <a:lnTo>
                  <a:pt x="1333" y="92532"/>
                </a:lnTo>
                <a:lnTo>
                  <a:pt x="1015" y="92125"/>
                </a:lnTo>
                <a:lnTo>
                  <a:pt x="825" y="91681"/>
                </a:lnTo>
                <a:lnTo>
                  <a:pt x="622" y="91236"/>
                </a:lnTo>
                <a:lnTo>
                  <a:pt x="457" y="90703"/>
                </a:lnTo>
                <a:lnTo>
                  <a:pt x="342" y="90081"/>
                </a:lnTo>
                <a:lnTo>
                  <a:pt x="215" y="89458"/>
                </a:lnTo>
                <a:lnTo>
                  <a:pt x="126" y="88671"/>
                </a:lnTo>
                <a:lnTo>
                  <a:pt x="76" y="87731"/>
                </a:lnTo>
                <a:lnTo>
                  <a:pt x="25" y="86791"/>
                </a:lnTo>
                <a:lnTo>
                  <a:pt x="0" y="85674"/>
                </a:lnTo>
                <a:lnTo>
                  <a:pt x="0" y="84391"/>
                </a:lnTo>
                <a:lnTo>
                  <a:pt x="0" y="82994"/>
                </a:lnTo>
                <a:lnTo>
                  <a:pt x="1422" y="77241"/>
                </a:lnTo>
                <a:lnTo>
                  <a:pt x="1714" y="76987"/>
                </a:lnTo>
                <a:lnTo>
                  <a:pt x="2057" y="76873"/>
                </a:lnTo>
                <a:lnTo>
                  <a:pt x="2463" y="76873"/>
                </a:lnTo>
                <a:lnTo>
                  <a:pt x="2959" y="76873"/>
                </a:lnTo>
                <a:lnTo>
                  <a:pt x="3708" y="77152"/>
                </a:lnTo>
                <a:lnTo>
                  <a:pt x="4724" y="77724"/>
                </a:lnTo>
                <a:lnTo>
                  <a:pt x="5740" y="78295"/>
                </a:lnTo>
                <a:lnTo>
                  <a:pt x="20040" y="82372"/>
                </a:lnTo>
                <a:lnTo>
                  <a:pt x="23367" y="82372"/>
                </a:lnTo>
                <a:lnTo>
                  <a:pt x="26250" y="82372"/>
                </a:lnTo>
                <a:lnTo>
                  <a:pt x="28867" y="82080"/>
                </a:lnTo>
                <a:lnTo>
                  <a:pt x="31216" y="81483"/>
                </a:lnTo>
                <a:lnTo>
                  <a:pt x="33578" y="80886"/>
                </a:lnTo>
                <a:lnTo>
                  <a:pt x="35572" y="79933"/>
                </a:lnTo>
                <a:lnTo>
                  <a:pt x="37210" y="78613"/>
                </a:lnTo>
                <a:lnTo>
                  <a:pt x="38849" y="77304"/>
                </a:lnTo>
                <a:lnTo>
                  <a:pt x="40119" y="75653"/>
                </a:lnTo>
                <a:lnTo>
                  <a:pt x="41008" y="73672"/>
                </a:lnTo>
                <a:lnTo>
                  <a:pt x="41897" y="71691"/>
                </a:lnTo>
                <a:lnTo>
                  <a:pt x="42341" y="69303"/>
                </a:lnTo>
                <a:lnTo>
                  <a:pt x="42341" y="66522"/>
                </a:lnTo>
                <a:lnTo>
                  <a:pt x="42341" y="64147"/>
                </a:lnTo>
                <a:lnTo>
                  <a:pt x="41973" y="62026"/>
                </a:lnTo>
                <a:lnTo>
                  <a:pt x="41224" y="60159"/>
                </a:lnTo>
                <a:lnTo>
                  <a:pt x="40487" y="58305"/>
                </a:lnTo>
                <a:lnTo>
                  <a:pt x="31559" y="52539"/>
                </a:lnTo>
                <a:lnTo>
                  <a:pt x="29019" y="51892"/>
                </a:lnTo>
                <a:lnTo>
                  <a:pt x="25946" y="51574"/>
                </a:lnTo>
                <a:lnTo>
                  <a:pt x="22326" y="51574"/>
                </a:lnTo>
                <a:lnTo>
                  <a:pt x="19456" y="51574"/>
                </a:lnTo>
                <a:lnTo>
                  <a:pt x="16840" y="51714"/>
                </a:lnTo>
                <a:lnTo>
                  <a:pt x="14477" y="52019"/>
                </a:lnTo>
                <a:lnTo>
                  <a:pt x="12115" y="52311"/>
                </a:lnTo>
                <a:lnTo>
                  <a:pt x="9905" y="52463"/>
                </a:lnTo>
                <a:lnTo>
                  <a:pt x="7823" y="52463"/>
                </a:lnTo>
                <a:lnTo>
                  <a:pt x="6375" y="52463"/>
                </a:lnTo>
                <a:lnTo>
                  <a:pt x="5346" y="52108"/>
                </a:lnTo>
                <a:lnTo>
                  <a:pt x="4724" y="51384"/>
                </a:lnTo>
                <a:lnTo>
                  <a:pt x="4114" y="50660"/>
                </a:lnTo>
                <a:lnTo>
                  <a:pt x="3797" y="49339"/>
                </a:lnTo>
                <a:lnTo>
                  <a:pt x="3797" y="47396"/>
                </a:lnTo>
                <a:lnTo>
                  <a:pt x="3797" y="5575"/>
                </a:lnTo>
                <a:lnTo>
                  <a:pt x="3797" y="3594"/>
                </a:lnTo>
                <a:lnTo>
                  <a:pt x="4178" y="2171"/>
                </a:lnTo>
                <a:lnTo>
                  <a:pt x="4952" y="1308"/>
                </a:lnTo>
                <a:lnTo>
                  <a:pt x="5727" y="431"/>
                </a:lnTo>
                <a:lnTo>
                  <a:pt x="6946" y="0"/>
                </a:lnTo>
                <a:lnTo>
                  <a:pt x="863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022107" y="1182598"/>
            <a:ext cx="76288" cy="109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234730" y="1189189"/>
            <a:ext cx="65405" cy="97155"/>
          </a:xfrm>
          <a:custGeom>
            <a:avLst/>
            <a:gdLst/>
            <a:ahLst/>
            <a:cxnLst/>
            <a:rect l="l" t="t" r="r" b="b"/>
            <a:pathLst>
              <a:path w="65404" h="97155">
                <a:moveTo>
                  <a:pt x="3124" y="0"/>
                </a:moveTo>
                <a:lnTo>
                  <a:pt x="2628" y="0"/>
                </a:lnTo>
                <a:lnTo>
                  <a:pt x="2197" y="152"/>
                </a:lnTo>
                <a:lnTo>
                  <a:pt x="0" y="11379"/>
                </a:lnTo>
                <a:lnTo>
                  <a:pt x="253" y="13550"/>
                </a:lnTo>
                <a:lnTo>
                  <a:pt x="1295" y="16281"/>
                </a:lnTo>
                <a:lnTo>
                  <a:pt x="2082" y="16967"/>
                </a:lnTo>
                <a:lnTo>
                  <a:pt x="43611" y="16967"/>
                </a:lnTo>
                <a:lnTo>
                  <a:pt x="9131" y="92964"/>
                </a:lnTo>
                <a:lnTo>
                  <a:pt x="9012" y="94335"/>
                </a:lnTo>
                <a:lnTo>
                  <a:pt x="9085" y="94856"/>
                </a:lnTo>
                <a:lnTo>
                  <a:pt x="9436" y="95288"/>
                </a:lnTo>
                <a:lnTo>
                  <a:pt x="10871" y="96037"/>
                </a:lnTo>
                <a:lnTo>
                  <a:pt x="12001" y="96304"/>
                </a:lnTo>
                <a:lnTo>
                  <a:pt x="15074" y="96647"/>
                </a:lnTo>
                <a:lnTo>
                  <a:pt x="23355" y="96697"/>
                </a:lnTo>
                <a:lnTo>
                  <a:pt x="25984" y="96558"/>
                </a:lnTo>
                <a:lnTo>
                  <a:pt x="63131" y="19304"/>
                </a:lnTo>
                <a:lnTo>
                  <a:pt x="64947" y="5029"/>
                </a:lnTo>
                <a:lnTo>
                  <a:pt x="64604" y="2857"/>
                </a:lnTo>
                <a:lnTo>
                  <a:pt x="64338" y="2006"/>
                </a:lnTo>
                <a:lnTo>
                  <a:pt x="63652" y="812"/>
                </a:lnTo>
                <a:lnTo>
                  <a:pt x="63182" y="431"/>
                </a:lnTo>
                <a:lnTo>
                  <a:pt x="61988" y="88"/>
                </a:lnTo>
                <a:lnTo>
                  <a:pt x="3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234730" y="1189189"/>
            <a:ext cx="65405" cy="97155"/>
          </a:xfrm>
          <a:custGeom>
            <a:avLst/>
            <a:gdLst/>
            <a:ahLst/>
            <a:cxnLst/>
            <a:rect l="l" t="t" r="r" b="b"/>
            <a:pathLst>
              <a:path w="65404" h="97155">
                <a:moveTo>
                  <a:pt x="3124" y="0"/>
                </a:moveTo>
                <a:lnTo>
                  <a:pt x="60350" y="0"/>
                </a:lnTo>
                <a:lnTo>
                  <a:pt x="61239" y="0"/>
                </a:lnTo>
                <a:lnTo>
                  <a:pt x="61988" y="88"/>
                </a:lnTo>
                <a:lnTo>
                  <a:pt x="62585" y="266"/>
                </a:lnTo>
                <a:lnTo>
                  <a:pt x="63182" y="431"/>
                </a:lnTo>
                <a:lnTo>
                  <a:pt x="63652" y="812"/>
                </a:lnTo>
                <a:lnTo>
                  <a:pt x="63995" y="1409"/>
                </a:lnTo>
                <a:lnTo>
                  <a:pt x="64338" y="2006"/>
                </a:lnTo>
                <a:lnTo>
                  <a:pt x="64604" y="2857"/>
                </a:lnTo>
                <a:lnTo>
                  <a:pt x="64769" y="3949"/>
                </a:lnTo>
                <a:lnTo>
                  <a:pt x="64947" y="5029"/>
                </a:lnTo>
                <a:lnTo>
                  <a:pt x="65036" y="6477"/>
                </a:lnTo>
                <a:lnTo>
                  <a:pt x="65036" y="8255"/>
                </a:lnTo>
                <a:lnTo>
                  <a:pt x="65036" y="9702"/>
                </a:lnTo>
                <a:lnTo>
                  <a:pt x="64985" y="10947"/>
                </a:lnTo>
                <a:lnTo>
                  <a:pt x="64884" y="12014"/>
                </a:lnTo>
                <a:lnTo>
                  <a:pt x="64782" y="13081"/>
                </a:lnTo>
                <a:lnTo>
                  <a:pt x="64655" y="14071"/>
                </a:lnTo>
                <a:lnTo>
                  <a:pt x="64477" y="14998"/>
                </a:lnTo>
                <a:lnTo>
                  <a:pt x="64300" y="15913"/>
                </a:lnTo>
                <a:lnTo>
                  <a:pt x="64071" y="16776"/>
                </a:lnTo>
                <a:lnTo>
                  <a:pt x="63766" y="17602"/>
                </a:lnTo>
                <a:lnTo>
                  <a:pt x="63474" y="18415"/>
                </a:lnTo>
                <a:lnTo>
                  <a:pt x="63131" y="19304"/>
                </a:lnTo>
                <a:lnTo>
                  <a:pt x="62725" y="20243"/>
                </a:lnTo>
                <a:lnTo>
                  <a:pt x="31026" y="93687"/>
                </a:lnTo>
                <a:lnTo>
                  <a:pt x="30733" y="94335"/>
                </a:lnTo>
                <a:lnTo>
                  <a:pt x="30352" y="94856"/>
                </a:lnTo>
                <a:lnTo>
                  <a:pt x="29870" y="95250"/>
                </a:lnTo>
                <a:lnTo>
                  <a:pt x="29400" y="95643"/>
                </a:lnTo>
                <a:lnTo>
                  <a:pt x="28752" y="95961"/>
                </a:lnTo>
                <a:lnTo>
                  <a:pt x="27901" y="96177"/>
                </a:lnTo>
                <a:lnTo>
                  <a:pt x="27063" y="96405"/>
                </a:lnTo>
                <a:lnTo>
                  <a:pt x="25984" y="96558"/>
                </a:lnTo>
                <a:lnTo>
                  <a:pt x="24663" y="96621"/>
                </a:lnTo>
                <a:lnTo>
                  <a:pt x="23355" y="96697"/>
                </a:lnTo>
                <a:lnTo>
                  <a:pt x="21729" y="96735"/>
                </a:lnTo>
                <a:lnTo>
                  <a:pt x="19786" y="96735"/>
                </a:lnTo>
                <a:lnTo>
                  <a:pt x="17157" y="96735"/>
                </a:lnTo>
                <a:lnTo>
                  <a:pt x="10159" y="95656"/>
                </a:lnTo>
                <a:lnTo>
                  <a:pt x="9436" y="95288"/>
                </a:lnTo>
                <a:lnTo>
                  <a:pt x="9055" y="94818"/>
                </a:lnTo>
                <a:lnTo>
                  <a:pt x="9004" y="94246"/>
                </a:lnTo>
                <a:lnTo>
                  <a:pt x="8953" y="93675"/>
                </a:lnTo>
                <a:lnTo>
                  <a:pt x="9131" y="92964"/>
                </a:lnTo>
                <a:lnTo>
                  <a:pt x="9524" y="92125"/>
                </a:lnTo>
                <a:lnTo>
                  <a:pt x="43611" y="16967"/>
                </a:lnTo>
                <a:lnTo>
                  <a:pt x="3124" y="16967"/>
                </a:lnTo>
                <a:lnTo>
                  <a:pt x="2082" y="16967"/>
                </a:lnTo>
                <a:lnTo>
                  <a:pt x="1295" y="16281"/>
                </a:lnTo>
                <a:lnTo>
                  <a:pt x="774" y="14922"/>
                </a:lnTo>
                <a:lnTo>
                  <a:pt x="253" y="13550"/>
                </a:lnTo>
                <a:lnTo>
                  <a:pt x="0" y="11379"/>
                </a:lnTo>
                <a:lnTo>
                  <a:pt x="0" y="8407"/>
                </a:lnTo>
                <a:lnTo>
                  <a:pt x="0" y="6921"/>
                </a:lnTo>
                <a:lnTo>
                  <a:pt x="2628" y="0"/>
                </a:lnTo>
                <a:lnTo>
                  <a:pt x="3124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436191" y="1182522"/>
            <a:ext cx="78003" cy="1096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644470" y="1182522"/>
            <a:ext cx="76352" cy="1096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680479" y="1371396"/>
            <a:ext cx="59690" cy="97155"/>
          </a:xfrm>
          <a:custGeom>
            <a:avLst/>
            <a:gdLst/>
            <a:ahLst/>
            <a:cxnLst/>
            <a:rect l="l" t="t" r="r" b="b"/>
            <a:pathLst>
              <a:path w="59690" h="97155">
                <a:moveTo>
                  <a:pt x="56629" y="81851"/>
                </a:moveTo>
                <a:lnTo>
                  <a:pt x="2603" y="81851"/>
                </a:lnTo>
                <a:lnTo>
                  <a:pt x="2209" y="81991"/>
                </a:lnTo>
                <a:lnTo>
                  <a:pt x="228" y="92087"/>
                </a:lnTo>
                <a:lnTo>
                  <a:pt x="520" y="94018"/>
                </a:lnTo>
                <a:lnTo>
                  <a:pt x="736" y="94792"/>
                </a:lnTo>
                <a:lnTo>
                  <a:pt x="1282" y="95935"/>
                </a:lnTo>
                <a:lnTo>
                  <a:pt x="1587" y="96342"/>
                </a:lnTo>
                <a:lnTo>
                  <a:pt x="2285" y="96837"/>
                </a:lnTo>
                <a:lnTo>
                  <a:pt x="57022" y="96837"/>
                </a:lnTo>
                <a:lnTo>
                  <a:pt x="59093" y="86880"/>
                </a:lnTo>
                <a:lnTo>
                  <a:pt x="58851" y="84937"/>
                </a:lnTo>
                <a:lnTo>
                  <a:pt x="56629" y="81851"/>
                </a:lnTo>
                <a:close/>
              </a:path>
              <a:path w="59690" h="97155">
                <a:moveTo>
                  <a:pt x="40408" y="19202"/>
                </a:moveTo>
                <a:lnTo>
                  <a:pt x="20980" y="19202"/>
                </a:lnTo>
                <a:lnTo>
                  <a:pt x="20980" y="81851"/>
                </a:lnTo>
                <a:lnTo>
                  <a:pt x="40487" y="81851"/>
                </a:lnTo>
                <a:lnTo>
                  <a:pt x="40408" y="19202"/>
                </a:lnTo>
                <a:close/>
              </a:path>
              <a:path w="59690" h="97155">
                <a:moveTo>
                  <a:pt x="31775" y="0"/>
                </a:moveTo>
                <a:lnTo>
                  <a:pt x="23291" y="965"/>
                </a:lnTo>
                <a:lnTo>
                  <a:pt x="2006" y="14757"/>
                </a:lnTo>
                <a:lnTo>
                  <a:pt x="0" y="25082"/>
                </a:lnTo>
                <a:lnTo>
                  <a:pt x="292" y="27165"/>
                </a:lnTo>
                <a:lnTo>
                  <a:pt x="584" y="27889"/>
                </a:lnTo>
                <a:lnTo>
                  <a:pt x="1422" y="28740"/>
                </a:lnTo>
                <a:lnTo>
                  <a:pt x="1993" y="28879"/>
                </a:lnTo>
                <a:lnTo>
                  <a:pt x="3441" y="28638"/>
                </a:lnTo>
                <a:lnTo>
                  <a:pt x="4368" y="28308"/>
                </a:lnTo>
                <a:lnTo>
                  <a:pt x="5511" y="27762"/>
                </a:lnTo>
                <a:lnTo>
                  <a:pt x="20980" y="19202"/>
                </a:lnTo>
                <a:lnTo>
                  <a:pt x="40408" y="19202"/>
                </a:lnTo>
                <a:lnTo>
                  <a:pt x="37515" y="190"/>
                </a:lnTo>
                <a:lnTo>
                  <a:pt x="31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680403" y="1371396"/>
            <a:ext cx="59690" cy="97155"/>
          </a:xfrm>
          <a:custGeom>
            <a:avLst/>
            <a:gdLst/>
            <a:ahLst/>
            <a:cxnLst/>
            <a:rect l="l" t="t" r="r" b="b"/>
            <a:pathLst>
              <a:path w="59690" h="97155">
                <a:moveTo>
                  <a:pt x="31851" y="0"/>
                </a:moveTo>
                <a:lnTo>
                  <a:pt x="33731" y="0"/>
                </a:lnTo>
                <a:lnTo>
                  <a:pt x="35267" y="38"/>
                </a:lnTo>
                <a:lnTo>
                  <a:pt x="36423" y="114"/>
                </a:lnTo>
                <a:lnTo>
                  <a:pt x="37592" y="190"/>
                </a:lnTo>
                <a:lnTo>
                  <a:pt x="38468" y="304"/>
                </a:lnTo>
                <a:lnTo>
                  <a:pt x="39065" y="482"/>
                </a:lnTo>
                <a:lnTo>
                  <a:pt x="39662" y="660"/>
                </a:lnTo>
                <a:lnTo>
                  <a:pt x="40055" y="889"/>
                </a:lnTo>
                <a:lnTo>
                  <a:pt x="40259" y="1193"/>
                </a:lnTo>
                <a:lnTo>
                  <a:pt x="40462" y="1485"/>
                </a:lnTo>
                <a:lnTo>
                  <a:pt x="40563" y="1854"/>
                </a:lnTo>
                <a:lnTo>
                  <a:pt x="40563" y="2311"/>
                </a:lnTo>
                <a:lnTo>
                  <a:pt x="40563" y="81851"/>
                </a:lnTo>
                <a:lnTo>
                  <a:pt x="56261" y="81851"/>
                </a:lnTo>
                <a:lnTo>
                  <a:pt x="56705" y="81851"/>
                </a:lnTo>
                <a:lnTo>
                  <a:pt x="57111" y="81991"/>
                </a:lnTo>
                <a:lnTo>
                  <a:pt x="57492" y="82270"/>
                </a:lnTo>
                <a:lnTo>
                  <a:pt x="57861" y="82537"/>
                </a:lnTo>
                <a:lnTo>
                  <a:pt x="58178" y="82969"/>
                </a:lnTo>
                <a:lnTo>
                  <a:pt x="59232" y="88087"/>
                </a:lnTo>
                <a:lnTo>
                  <a:pt x="59232" y="89522"/>
                </a:lnTo>
                <a:lnTo>
                  <a:pt x="59232" y="90906"/>
                </a:lnTo>
                <a:lnTo>
                  <a:pt x="57454" y="96583"/>
                </a:lnTo>
                <a:lnTo>
                  <a:pt x="57099" y="96837"/>
                </a:lnTo>
                <a:lnTo>
                  <a:pt x="56705" y="96964"/>
                </a:lnTo>
                <a:lnTo>
                  <a:pt x="56261" y="96964"/>
                </a:lnTo>
                <a:lnTo>
                  <a:pt x="3124" y="96964"/>
                </a:lnTo>
                <a:lnTo>
                  <a:pt x="2730" y="96964"/>
                </a:lnTo>
                <a:lnTo>
                  <a:pt x="2362" y="96837"/>
                </a:lnTo>
                <a:lnTo>
                  <a:pt x="2006" y="96583"/>
                </a:lnTo>
                <a:lnTo>
                  <a:pt x="1663" y="96342"/>
                </a:lnTo>
                <a:lnTo>
                  <a:pt x="228" y="90906"/>
                </a:lnTo>
                <a:lnTo>
                  <a:pt x="228" y="89522"/>
                </a:lnTo>
                <a:lnTo>
                  <a:pt x="228" y="88087"/>
                </a:lnTo>
                <a:lnTo>
                  <a:pt x="1943" y="82270"/>
                </a:lnTo>
                <a:lnTo>
                  <a:pt x="2286" y="81991"/>
                </a:lnTo>
                <a:lnTo>
                  <a:pt x="2679" y="81851"/>
                </a:lnTo>
                <a:lnTo>
                  <a:pt x="3124" y="81851"/>
                </a:lnTo>
                <a:lnTo>
                  <a:pt x="21056" y="81851"/>
                </a:lnTo>
                <a:lnTo>
                  <a:pt x="21056" y="19202"/>
                </a:lnTo>
                <a:lnTo>
                  <a:pt x="5588" y="27762"/>
                </a:lnTo>
                <a:lnTo>
                  <a:pt x="4445" y="28308"/>
                </a:lnTo>
                <a:lnTo>
                  <a:pt x="3517" y="28638"/>
                </a:lnTo>
                <a:lnTo>
                  <a:pt x="2794" y="28765"/>
                </a:lnTo>
                <a:lnTo>
                  <a:pt x="2070" y="28879"/>
                </a:lnTo>
                <a:lnTo>
                  <a:pt x="1498" y="28740"/>
                </a:lnTo>
                <a:lnTo>
                  <a:pt x="1079" y="28308"/>
                </a:lnTo>
                <a:lnTo>
                  <a:pt x="660" y="27889"/>
                </a:lnTo>
                <a:lnTo>
                  <a:pt x="368" y="27165"/>
                </a:lnTo>
                <a:lnTo>
                  <a:pt x="228" y="26123"/>
                </a:lnTo>
                <a:lnTo>
                  <a:pt x="76" y="25082"/>
                </a:lnTo>
                <a:lnTo>
                  <a:pt x="0" y="23609"/>
                </a:lnTo>
                <a:lnTo>
                  <a:pt x="0" y="21729"/>
                </a:lnTo>
                <a:lnTo>
                  <a:pt x="0" y="20535"/>
                </a:lnTo>
                <a:lnTo>
                  <a:pt x="1270" y="15481"/>
                </a:lnTo>
                <a:lnTo>
                  <a:pt x="1612" y="15125"/>
                </a:lnTo>
                <a:lnTo>
                  <a:pt x="2082" y="14757"/>
                </a:lnTo>
                <a:lnTo>
                  <a:pt x="2679" y="14363"/>
                </a:lnTo>
                <a:lnTo>
                  <a:pt x="23368" y="965"/>
                </a:lnTo>
                <a:lnTo>
                  <a:pt x="23622" y="774"/>
                </a:lnTo>
                <a:lnTo>
                  <a:pt x="25755" y="190"/>
                </a:lnTo>
                <a:lnTo>
                  <a:pt x="26339" y="114"/>
                </a:lnTo>
                <a:lnTo>
                  <a:pt x="27127" y="63"/>
                </a:lnTo>
                <a:lnTo>
                  <a:pt x="28092" y="38"/>
                </a:lnTo>
                <a:lnTo>
                  <a:pt x="29057" y="12"/>
                </a:lnTo>
                <a:lnTo>
                  <a:pt x="30314" y="0"/>
                </a:lnTo>
                <a:lnTo>
                  <a:pt x="31851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76021" y="1553235"/>
            <a:ext cx="64769" cy="98425"/>
          </a:xfrm>
          <a:custGeom>
            <a:avLst/>
            <a:gdLst/>
            <a:ahLst/>
            <a:cxnLst/>
            <a:rect l="l" t="t" r="r" b="b"/>
            <a:pathLst>
              <a:path w="64770" h="98425">
                <a:moveTo>
                  <a:pt x="59780" y="17640"/>
                </a:moveTo>
                <a:lnTo>
                  <a:pt x="27089" y="17640"/>
                </a:lnTo>
                <a:lnTo>
                  <a:pt x="28905" y="17945"/>
                </a:lnTo>
                <a:lnTo>
                  <a:pt x="31978" y="19189"/>
                </a:lnTo>
                <a:lnTo>
                  <a:pt x="37363" y="27978"/>
                </a:lnTo>
                <a:lnTo>
                  <a:pt x="37360" y="31432"/>
                </a:lnTo>
                <a:lnTo>
                  <a:pt x="21577" y="59080"/>
                </a:lnTo>
                <a:lnTo>
                  <a:pt x="4914" y="76949"/>
                </a:lnTo>
                <a:lnTo>
                  <a:pt x="0" y="86779"/>
                </a:lnTo>
                <a:lnTo>
                  <a:pt x="38" y="92964"/>
                </a:lnTo>
                <a:lnTo>
                  <a:pt x="61963" y="98005"/>
                </a:lnTo>
                <a:lnTo>
                  <a:pt x="62407" y="97866"/>
                </a:lnTo>
                <a:lnTo>
                  <a:pt x="64343" y="86779"/>
                </a:lnTo>
                <a:lnTo>
                  <a:pt x="64147" y="85420"/>
                </a:lnTo>
                <a:lnTo>
                  <a:pt x="23215" y="82156"/>
                </a:lnTo>
                <a:lnTo>
                  <a:pt x="34455" y="70624"/>
                </a:lnTo>
                <a:lnTo>
                  <a:pt x="59156" y="37477"/>
                </a:lnTo>
                <a:lnTo>
                  <a:pt x="60655" y="28346"/>
                </a:lnTo>
                <a:lnTo>
                  <a:pt x="60604" y="21374"/>
                </a:lnTo>
                <a:lnTo>
                  <a:pt x="60045" y="18313"/>
                </a:lnTo>
                <a:lnTo>
                  <a:pt x="59780" y="17640"/>
                </a:lnTo>
                <a:close/>
              </a:path>
              <a:path w="64770" h="98425">
                <a:moveTo>
                  <a:pt x="35826" y="0"/>
                </a:moveTo>
                <a:lnTo>
                  <a:pt x="27635" y="0"/>
                </a:lnTo>
                <a:lnTo>
                  <a:pt x="24587" y="292"/>
                </a:lnTo>
                <a:lnTo>
                  <a:pt x="1793" y="19189"/>
                </a:lnTo>
                <a:lnTo>
                  <a:pt x="2019" y="21374"/>
                </a:lnTo>
                <a:lnTo>
                  <a:pt x="3873" y="24930"/>
                </a:lnTo>
                <a:lnTo>
                  <a:pt x="4965" y="24930"/>
                </a:lnTo>
                <a:lnTo>
                  <a:pt x="5854" y="24549"/>
                </a:lnTo>
                <a:lnTo>
                  <a:pt x="8140" y="23012"/>
                </a:lnTo>
                <a:lnTo>
                  <a:pt x="9563" y="22161"/>
                </a:lnTo>
                <a:lnTo>
                  <a:pt x="12992" y="20332"/>
                </a:lnTo>
                <a:lnTo>
                  <a:pt x="14973" y="19494"/>
                </a:lnTo>
                <a:lnTo>
                  <a:pt x="19481" y="18008"/>
                </a:lnTo>
                <a:lnTo>
                  <a:pt x="22085" y="17640"/>
                </a:lnTo>
                <a:lnTo>
                  <a:pt x="59780" y="17640"/>
                </a:lnTo>
                <a:lnTo>
                  <a:pt x="57607" y="12115"/>
                </a:lnTo>
                <a:lnTo>
                  <a:pt x="55765" y="9436"/>
                </a:lnTo>
                <a:lnTo>
                  <a:pt x="50800" y="4927"/>
                </a:lnTo>
                <a:lnTo>
                  <a:pt x="47688" y="3162"/>
                </a:lnTo>
                <a:lnTo>
                  <a:pt x="40195" y="635"/>
                </a:lnTo>
                <a:lnTo>
                  <a:pt x="3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675945" y="1553235"/>
            <a:ext cx="64769" cy="98425"/>
          </a:xfrm>
          <a:custGeom>
            <a:avLst/>
            <a:gdLst/>
            <a:ahLst/>
            <a:cxnLst/>
            <a:rect l="l" t="t" r="r" b="b"/>
            <a:pathLst>
              <a:path w="64770" h="98425">
                <a:moveTo>
                  <a:pt x="30886" y="0"/>
                </a:moveTo>
                <a:lnTo>
                  <a:pt x="35902" y="0"/>
                </a:lnTo>
                <a:lnTo>
                  <a:pt x="40271" y="635"/>
                </a:lnTo>
                <a:lnTo>
                  <a:pt x="58902" y="15214"/>
                </a:lnTo>
                <a:lnTo>
                  <a:pt x="60121" y="18313"/>
                </a:lnTo>
                <a:lnTo>
                  <a:pt x="60731" y="21653"/>
                </a:lnTo>
                <a:lnTo>
                  <a:pt x="60731" y="25222"/>
                </a:lnTo>
                <a:lnTo>
                  <a:pt x="60731" y="28346"/>
                </a:lnTo>
                <a:lnTo>
                  <a:pt x="60426" y="31432"/>
                </a:lnTo>
                <a:lnTo>
                  <a:pt x="59829" y="34455"/>
                </a:lnTo>
                <a:lnTo>
                  <a:pt x="59232" y="37477"/>
                </a:lnTo>
                <a:lnTo>
                  <a:pt x="58000" y="40741"/>
                </a:lnTo>
                <a:lnTo>
                  <a:pt x="56108" y="44234"/>
                </a:lnTo>
                <a:lnTo>
                  <a:pt x="54229" y="47739"/>
                </a:lnTo>
                <a:lnTo>
                  <a:pt x="51574" y="51600"/>
                </a:lnTo>
                <a:lnTo>
                  <a:pt x="48145" y="55841"/>
                </a:lnTo>
                <a:lnTo>
                  <a:pt x="44729" y="60083"/>
                </a:lnTo>
                <a:lnTo>
                  <a:pt x="40182" y="65011"/>
                </a:lnTo>
                <a:lnTo>
                  <a:pt x="34531" y="70624"/>
                </a:lnTo>
                <a:lnTo>
                  <a:pt x="23291" y="82156"/>
                </a:lnTo>
                <a:lnTo>
                  <a:pt x="61252" y="82156"/>
                </a:lnTo>
                <a:lnTo>
                  <a:pt x="61747" y="82156"/>
                </a:lnTo>
                <a:lnTo>
                  <a:pt x="62204" y="82296"/>
                </a:lnTo>
                <a:lnTo>
                  <a:pt x="62623" y="82600"/>
                </a:lnTo>
                <a:lnTo>
                  <a:pt x="63042" y="82892"/>
                </a:lnTo>
                <a:lnTo>
                  <a:pt x="63411" y="83350"/>
                </a:lnTo>
                <a:lnTo>
                  <a:pt x="63703" y="83972"/>
                </a:lnTo>
                <a:lnTo>
                  <a:pt x="63995" y="84594"/>
                </a:lnTo>
                <a:lnTo>
                  <a:pt x="64223" y="85420"/>
                </a:lnTo>
                <a:lnTo>
                  <a:pt x="64376" y="86436"/>
                </a:lnTo>
                <a:lnTo>
                  <a:pt x="64516" y="87452"/>
                </a:lnTo>
                <a:lnTo>
                  <a:pt x="64592" y="88646"/>
                </a:lnTo>
                <a:lnTo>
                  <a:pt x="64592" y="90043"/>
                </a:lnTo>
                <a:lnTo>
                  <a:pt x="64592" y="91478"/>
                </a:lnTo>
                <a:lnTo>
                  <a:pt x="62039" y="98005"/>
                </a:lnTo>
                <a:lnTo>
                  <a:pt x="61544" y="98005"/>
                </a:lnTo>
                <a:lnTo>
                  <a:pt x="6184" y="98005"/>
                </a:lnTo>
                <a:lnTo>
                  <a:pt x="5092" y="98005"/>
                </a:lnTo>
                <a:lnTo>
                  <a:pt x="4152" y="97904"/>
                </a:lnTo>
                <a:lnTo>
                  <a:pt x="3352" y="97701"/>
                </a:lnTo>
                <a:lnTo>
                  <a:pt x="2565" y="97510"/>
                </a:lnTo>
                <a:lnTo>
                  <a:pt x="342" y="94056"/>
                </a:lnTo>
                <a:lnTo>
                  <a:pt x="114" y="92964"/>
                </a:lnTo>
                <a:lnTo>
                  <a:pt x="0" y="91554"/>
                </a:lnTo>
                <a:lnTo>
                  <a:pt x="0" y="89814"/>
                </a:lnTo>
                <a:lnTo>
                  <a:pt x="0" y="88176"/>
                </a:lnTo>
                <a:lnTo>
                  <a:pt x="2578" y="79806"/>
                </a:lnTo>
                <a:lnTo>
                  <a:pt x="3187" y="78943"/>
                </a:lnTo>
                <a:lnTo>
                  <a:pt x="4000" y="77990"/>
                </a:lnTo>
                <a:lnTo>
                  <a:pt x="4991" y="76949"/>
                </a:lnTo>
                <a:lnTo>
                  <a:pt x="21653" y="59080"/>
                </a:lnTo>
                <a:lnTo>
                  <a:pt x="24980" y="55613"/>
                </a:lnTo>
                <a:lnTo>
                  <a:pt x="27660" y="52451"/>
                </a:lnTo>
                <a:lnTo>
                  <a:pt x="29692" y="49593"/>
                </a:lnTo>
                <a:lnTo>
                  <a:pt x="31724" y="46748"/>
                </a:lnTo>
                <a:lnTo>
                  <a:pt x="36804" y="35267"/>
                </a:lnTo>
                <a:lnTo>
                  <a:pt x="37223" y="33286"/>
                </a:lnTo>
                <a:lnTo>
                  <a:pt x="37439" y="31407"/>
                </a:lnTo>
                <a:lnTo>
                  <a:pt x="37439" y="29616"/>
                </a:lnTo>
                <a:lnTo>
                  <a:pt x="37439" y="27978"/>
                </a:lnTo>
                <a:lnTo>
                  <a:pt x="34340" y="21132"/>
                </a:lnTo>
                <a:lnTo>
                  <a:pt x="33324" y="20040"/>
                </a:lnTo>
                <a:lnTo>
                  <a:pt x="32054" y="19189"/>
                </a:lnTo>
                <a:lnTo>
                  <a:pt x="30518" y="18567"/>
                </a:lnTo>
                <a:lnTo>
                  <a:pt x="28981" y="17945"/>
                </a:lnTo>
                <a:lnTo>
                  <a:pt x="27165" y="17640"/>
                </a:lnTo>
                <a:lnTo>
                  <a:pt x="25082" y="17640"/>
                </a:lnTo>
                <a:lnTo>
                  <a:pt x="22161" y="17640"/>
                </a:lnTo>
                <a:lnTo>
                  <a:pt x="19558" y="18008"/>
                </a:lnTo>
                <a:lnTo>
                  <a:pt x="17310" y="18757"/>
                </a:lnTo>
                <a:lnTo>
                  <a:pt x="15049" y="19494"/>
                </a:lnTo>
                <a:lnTo>
                  <a:pt x="13068" y="20332"/>
                </a:lnTo>
                <a:lnTo>
                  <a:pt x="11353" y="21247"/>
                </a:lnTo>
                <a:lnTo>
                  <a:pt x="9639" y="22161"/>
                </a:lnTo>
                <a:lnTo>
                  <a:pt x="8216" y="23012"/>
                </a:lnTo>
                <a:lnTo>
                  <a:pt x="7073" y="23774"/>
                </a:lnTo>
                <a:lnTo>
                  <a:pt x="5930" y="24549"/>
                </a:lnTo>
                <a:lnTo>
                  <a:pt x="5041" y="24930"/>
                </a:lnTo>
                <a:lnTo>
                  <a:pt x="4394" y="24930"/>
                </a:lnTo>
                <a:lnTo>
                  <a:pt x="3949" y="24930"/>
                </a:lnTo>
                <a:lnTo>
                  <a:pt x="3568" y="24777"/>
                </a:lnTo>
                <a:lnTo>
                  <a:pt x="3238" y="24485"/>
                </a:lnTo>
                <a:lnTo>
                  <a:pt x="2921" y="24180"/>
                </a:lnTo>
                <a:lnTo>
                  <a:pt x="2654" y="23685"/>
                </a:lnTo>
                <a:lnTo>
                  <a:pt x="2463" y="22999"/>
                </a:lnTo>
                <a:lnTo>
                  <a:pt x="2260" y="22301"/>
                </a:lnTo>
                <a:lnTo>
                  <a:pt x="2095" y="21374"/>
                </a:lnTo>
                <a:lnTo>
                  <a:pt x="1981" y="20205"/>
                </a:lnTo>
                <a:lnTo>
                  <a:pt x="1854" y="19037"/>
                </a:lnTo>
                <a:lnTo>
                  <a:pt x="1790" y="17614"/>
                </a:lnTo>
                <a:lnTo>
                  <a:pt x="1790" y="15925"/>
                </a:lnTo>
                <a:lnTo>
                  <a:pt x="1790" y="14782"/>
                </a:lnTo>
                <a:lnTo>
                  <a:pt x="2832" y="9563"/>
                </a:lnTo>
                <a:lnTo>
                  <a:pt x="3086" y="9144"/>
                </a:lnTo>
                <a:lnTo>
                  <a:pt x="3517" y="8636"/>
                </a:lnTo>
                <a:lnTo>
                  <a:pt x="4140" y="8039"/>
                </a:lnTo>
                <a:lnTo>
                  <a:pt x="4749" y="7442"/>
                </a:lnTo>
                <a:lnTo>
                  <a:pt x="5892" y="6680"/>
                </a:lnTo>
                <a:lnTo>
                  <a:pt x="7556" y="5765"/>
                </a:lnTo>
                <a:lnTo>
                  <a:pt x="9220" y="4851"/>
                </a:lnTo>
                <a:lnTo>
                  <a:pt x="27711" y="0"/>
                </a:lnTo>
                <a:lnTo>
                  <a:pt x="30886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670776" y="1731162"/>
            <a:ext cx="74269" cy="1096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672174" y="1920265"/>
            <a:ext cx="71755" cy="97155"/>
          </a:xfrm>
          <a:custGeom>
            <a:avLst/>
            <a:gdLst/>
            <a:ahLst/>
            <a:cxnLst/>
            <a:rect l="l" t="t" r="r" b="b"/>
            <a:pathLst>
              <a:path w="71754" h="97155">
                <a:moveTo>
                  <a:pt x="46036" y="0"/>
                </a:moveTo>
                <a:lnTo>
                  <a:pt x="2361" y="55359"/>
                </a:lnTo>
                <a:lnTo>
                  <a:pt x="0" y="71589"/>
                </a:lnTo>
                <a:lnTo>
                  <a:pt x="341" y="73825"/>
                </a:lnTo>
                <a:lnTo>
                  <a:pt x="41058" y="76796"/>
                </a:lnTo>
                <a:lnTo>
                  <a:pt x="41185" y="95135"/>
                </a:lnTo>
                <a:lnTo>
                  <a:pt x="53783" y="97116"/>
                </a:lnTo>
                <a:lnTo>
                  <a:pt x="56158" y="96875"/>
                </a:lnTo>
                <a:lnTo>
                  <a:pt x="59879" y="94703"/>
                </a:lnTo>
                <a:lnTo>
                  <a:pt x="59879" y="76796"/>
                </a:lnTo>
                <a:lnTo>
                  <a:pt x="69328" y="76796"/>
                </a:lnTo>
                <a:lnTo>
                  <a:pt x="70039" y="76136"/>
                </a:lnTo>
                <a:lnTo>
                  <a:pt x="71080" y="73507"/>
                </a:lnTo>
                <a:lnTo>
                  <a:pt x="71334" y="71589"/>
                </a:lnTo>
                <a:lnTo>
                  <a:pt x="71334" y="66230"/>
                </a:lnTo>
                <a:lnTo>
                  <a:pt x="71055" y="64211"/>
                </a:lnTo>
                <a:lnTo>
                  <a:pt x="69912" y="61772"/>
                </a:lnTo>
                <a:lnTo>
                  <a:pt x="69226" y="61163"/>
                </a:lnTo>
                <a:lnTo>
                  <a:pt x="15531" y="61163"/>
                </a:lnTo>
                <a:lnTo>
                  <a:pt x="40905" y="16890"/>
                </a:lnTo>
                <a:lnTo>
                  <a:pt x="59879" y="16890"/>
                </a:lnTo>
                <a:lnTo>
                  <a:pt x="59879" y="2654"/>
                </a:lnTo>
                <a:lnTo>
                  <a:pt x="50722" y="63"/>
                </a:lnTo>
                <a:lnTo>
                  <a:pt x="46036" y="0"/>
                </a:lnTo>
                <a:close/>
              </a:path>
              <a:path w="71754" h="97155">
                <a:moveTo>
                  <a:pt x="59879" y="16890"/>
                </a:moveTo>
                <a:lnTo>
                  <a:pt x="41058" y="16890"/>
                </a:lnTo>
                <a:lnTo>
                  <a:pt x="41058" y="61163"/>
                </a:lnTo>
                <a:lnTo>
                  <a:pt x="59879" y="61163"/>
                </a:lnTo>
                <a:lnTo>
                  <a:pt x="59879" y="16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687705" y="193715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5374" y="0"/>
                </a:moveTo>
                <a:lnTo>
                  <a:pt x="0" y="44272"/>
                </a:lnTo>
                <a:lnTo>
                  <a:pt x="25527" y="44272"/>
                </a:lnTo>
                <a:lnTo>
                  <a:pt x="25527" y="0"/>
                </a:lnTo>
                <a:lnTo>
                  <a:pt x="25374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672071" y="1920265"/>
            <a:ext cx="71755" cy="97790"/>
          </a:xfrm>
          <a:custGeom>
            <a:avLst/>
            <a:gdLst/>
            <a:ahLst/>
            <a:cxnLst/>
            <a:rect l="l" t="t" r="r" b="b"/>
            <a:pathLst>
              <a:path w="71754" h="97789">
                <a:moveTo>
                  <a:pt x="46139" y="0"/>
                </a:moveTo>
                <a:lnTo>
                  <a:pt x="48679" y="0"/>
                </a:lnTo>
                <a:lnTo>
                  <a:pt x="50825" y="63"/>
                </a:lnTo>
                <a:lnTo>
                  <a:pt x="52616" y="190"/>
                </a:lnTo>
                <a:lnTo>
                  <a:pt x="54406" y="304"/>
                </a:lnTo>
                <a:lnTo>
                  <a:pt x="59245" y="1790"/>
                </a:lnTo>
                <a:lnTo>
                  <a:pt x="59740" y="2184"/>
                </a:lnTo>
                <a:lnTo>
                  <a:pt x="59982" y="2654"/>
                </a:lnTo>
                <a:lnTo>
                  <a:pt x="59982" y="3200"/>
                </a:lnTo>
                <a:lnTo>
                  <a:pt x="59982" y="61163"/>
                </a:lnTo>
                <a:lnTo>
                  <a:pt x="68541" y="61163"/>
                </a:lnTo>
                <a:lnTo>
                  <a:pt x="69329" y="61163"/>
                </a:lnTo>
                <a:lnTo>
                  <a:pt x="70015" y="61772"/>
                </a:lnTo>
                <a:lnTo>
                  <a:pt x="70586" y="62991"/>
                </a:lnTo>
                <a:lnTo>
                  <a:pt x="71158" y="64211"/>
                </a:lnTo>
                <a:lnTo>
                  <a:pt x="71437" y="66230"/>
                </a:lnTo>
                <a:lnTo>
                  <a:pt x="71437" y="69049"/>
                </a:lnTo>
                <a:lnTo>
                  <a:pt x="71437" y="71589"/>
                </a:lnTo>
                <a:lnTo>
                  <a:pt x="71183" y="73507"/>
                </a:lnTo>
                <a:lnTo>
                  <a:pt x="70662" y="74828"/>
                </a:lnTo>
                <a:lnTo>
                  <a:pt x="70142" y="76136"/>
                </a:lnTo>
                <a:lnTo>
                  <a:pt x="69430" y="76796"/>
                </a:lnTo>
                <a:lnTo>
                  <a:pt x="68541" y="76796"/>
                </a:lnTo>
                <a:lnTo>
                  <a:pt x="59982" y="76796"/>
                </a:lnTo>
                <a:lnTo>
                  <a:pt x="59982" y="94208"/>
                </a:lnTo>
                <a:lnTo>
                  <a:pt x="59982" y="94703"/>
                </a:lnTo>
                <a:lnTo>
                  <a:pt x="59829" y="95135"/>
                </a:lnTo>
                <a:lnTo>
                  <a:pt x="59537" y="95503"/>
                </a:lnTo>
                <a:lnTo>
                  <a:pt x="59245" y="95884"/>
                </a:lnTo>
                <a:lnTo>
                  <a:pt x="58724" y="96189"/>
                </a:lnTo>
                <a:lnTo>
                  <a:pt x="52349" y="97180"/>
                </a:lnTo>
                <a:lnTo>
                  <a:pt x="50457" y="97180"/>
                </a:lnTo>
                <a:lnTo>
                  <a:pt x="48679" y="97180"/>
                </a:lnTo>
                <a:lnTo>
                  <a:pt x="41567" y="95503"/>
                </a:lnTo>
                <a:lnTo>
                  <a:pt x="41287" y="95135"/>
                </a:lnTo>
                <a:lnTo>
                  <a:pt x="41160" y="94703"/>
                </a:lnTo>
                <a:lnTo>
                  <a:pt x="41160" y="94208"/>
                </a:lnTo>
                <a:lnTo>
                  <a:pt x="41160" y="76796"/>
                </a:lnTo>
                <a:lnTo>
                  <a:pt x="4318" y="76796"/>
                </a:lnTo>
                <a:lnTo>
                  <a:pt x="3632" y="76796"/>
                </a:lnTo>
                <a:lnTo>
                  <a:pt x="3009" y="76707"/>
                </a:lnTo>
                <a:lnTo>
                  <a:pt x="2463" y="76530"/>
                </a:lnTo>
                <a:lnTo>
                  <a:pt x="1917" y="76365"/>
                </a:lnTo>
                <a:lnTo>
                  <a:pt x="1460" y="75958"/>
                </a:lnTo>
                <a:lnTo>
                  <a:pt x="0" y="69951"/>
                </a:lnTo>
                <a:lnTo>
                  <a:pt x="0" y="68008"/>
                </a:lnTo>
                <a:lnTo>
                  <a:pt x="0" y="66420"/>
                </a:lnTo>
                <a:lnTo>
                  <a:pt x="495" y="60718"/>
                </a:lnTo>
                <a:lnTo>
                  <a:pt x="660" y="59778"/>
                </a:lnTo>
                <a:lnTo>
                  <a:pt x="32372" y="2603"/>
                </a:lnTo>
                <a:lnTo>
                  <a:pt x="36131" y="634"/>
                </a:lnTo>
                <a:lnTo>
                  <a:pt x="37198" y="406"/>
                </a:lnTo>
                <a:lnTo>
                  <a:pt x="38557" y="241"/>
                </a:lnTo>
                <a:lnTo>
                  <a:pt x="40195" y="152"/>
                </a:lnTo>
                <a:lnTo>
                  <a:pt x="41821" y="50"/>
                </a:lnTo>
                <a:lnTo>
                  <a:pt x="43815" y="0"/>
                </a:lnTo>
                <a:lnTo>
                  <a:pt x="46139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676618" y="2103589"/>
            <a:ext cx="63500" cy="98425"/>
          </a:xfrm>
          <a:custGeom>
            <a:avLst/>
            <a:gdLst/>
            <a:ahLst/>
            <a:cxnLst/>
            <a:rect l="l" t="t" r="r" b="b"/>
            <a:pathLst>
              <a:path w="63500" h="98425">
                <a:moveTo>
                  <a:pt x="2882" y="76873"/>
                </a:moveTo>
                <a:lnTo>
                  <a:pt x="0" y="87731"/>
                </a:lnTo>
                <a:lnTo>
                  <a:pt x="139" y="89458"/>
                </a:lnTo>
                <a:lnTo>
                  <a:pt x="22326" y="98005"/>
                </a:lnTo>
                <a:lnTo>
                  <a:pt x="30962" y="98005"/>
                </a:lnTo>
                <a:lnTo>
                  <a:pt x="58823" y="82372"/>
                </a:lnTo>
                <a:lnTo>
                  <a:pt x="19964" y="82372"/>
                </a:lnTo>
                <a:lnTo>
                  <a:pt x="17066" y="82080"/>
                </a:lnTo>
                <a:lnTo>
                  <a:pt x="3632" y="77152"/>
                </a:lnTo>
                <a:lnTo>
                  <a:pt x="2882" y="76873"/>
                </a:lnTo>
                <a:close/>
              </a:path>
              <a:path w="63500" h="98425">
                <a:moveTo>
                  <a:pt x="60338" y="51574"/>
                </a:moveTo>
                <a:lnTo>
                  <a:pt x="25869" y="51574"/>
                </a:lnTo>
                <a:lnTo>
                  <a:pt x="28943" y="51892"/>
                </a:lnTo>
                <a:lnTo>
                  <a:pt x="34010" y="53174"/>
                </a:lnTo>
                <a:lnTo>
                  <a:pt x="42265" y="64147"/>
                </a:lnTo>
                <a:lnTo>
                  <a:pt x="42265" y="69303"/>
                </a:lnTo>
                <a:lnTo>
                  <a:pt x="26174" y="82372"/>
                </a:lnTo>
                <a:lnTo>
                  <a:pt x="58823" y="82372"/>
                </a:lnTo>
                <a:lnTo>
                  <a:pt x="62128" y="74891"/>
                </a:lnTo>
                <a:lnTo>
                  <a:pt x="63030" y="70243"/>
                </a:lnTo>
                <a:lnTo>
                  <a:pt x="63030" y="60426"/>
                </a:lnTo>
                <a:lnTo>
                  <a:pt x="62306" y="56362"/>
                </a:lnTo>
                <a:lnTo>
                  <a:pt x="60338" y="51574"/>
                </a:lnTo>
                <a:close/>
              </a:path>
              <a:path w="63500" h="98425">
                <a:moveTo>
                  <a:pt x="54622" y="0"/>
                </a:moveTo>
                <a:lnTo>
                  <a:pt x="6870" y="0"/>
                </a:lnTo>
                <a:lnTo>
                  <a:pt x="5651" y="431"/>
                </a:lnTo>
                <a:lnTo>
                  <a:pt x="4102" y="2171"/>
                </a:lnTo>
                <a:lnTo>
                  <a:pt x="3782" y="3365"/>
                </a:lnTo>
                <a:lnTo>
                  <a:pt x="3730" y="49377"/>
                </a:lnTo>
                <a:lnTo>
                  <a:pt x="4038" y="50660"/>
                </a:lnTo>
                <a:lnTo>
                  <a:pt x="5270" y="52108"/>
                </a:lnTo>
                <a:lnTo>
                  <a:pt x="6299" y="52463"/>
                </a:lnTo>
                <a:lnTo>
                  <a:pt x="9829" y="52463"/>
                </a:lnTo>
                <a:lnTo>
                  <a:pt x="12039" y="52311"/>
                </a:lnTo>
                <a:lnTo>
                  <a:pt x="16763" y="51714"/>
                </a:lnTo>
                <a:lnTo>
                  <a:pt x="19380" y="51574"/>
                </a:lnTo>
                <a:lnTo>
                  <a:pt x="60338" y="51574"/>
                </a:lnTo>
                <a:lnTo>
                  <a:pt x="59408" y="49339"/>
                </a:lnTo>
                <a:lnTo>
                  <a:pt x="39095" y="37350"/>
                </a:lnTo>
                <a:lnTo>
                  <a:pt x="19938" y="37350"/>
                </a:lnTo>
                <a:lnTo>
                  <a:pt x="19938" y="16738"/>
                </a:lnTo>
                <a:lnTo>
                  <a:pt x="55168" y="16738"/>
                </a:lnTo>
                <a:lnTo>
                  <a:pt x="55918" y="16078"/>
                </a:lnTo>
                <a:lnTo>
                  <a:pt x="56972" y="13398"/>
                </a:lnTo>
                <a:lnTo>
                  <a:pt x="57226" y="11239"/>
                </a:lnTo>
                <a:lnTo>
                  <a:pt x="57162" y="5499"/>
                </a:lnTo>
                <a:lnTo>
                  <a:pt x="55041" y="152"/>
                </a:lnTo>
                <a:lnTo>
                  <a:pt x="54622" y="0"/>
                </a:lnTo>
                <a:close/>
              </a:path>
              <a:path w="63500" h="98425">
                <a:moveTo>
                  <a:pt x="35725" y="36906"/>
                </a:moveTo>
                <a:lnTo>
                  <a:pt x="23406" y="37033"/>
                </a:lnTo>
                <a:lnTo>
                  <a:pt x="21678" y="37160"/>
                </a:lnTo>
                <a:lnTo>
                  <a:pt x="19938" y="37350"/>
                </a:lnTo>
                <a:lnTo>
                  <a:pt x="39095" y="37350"/>
                </a:lnTo>
                <a:lnTo>
                  <a:pt x="35725" y="36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676542" y="2103589"/>
            <a:ext cx="63500" cy="98425"/>
          </a:xfrm>
          <a:custGeom>
            <a:avLst/>
            <a:gdLst/>
            <a:ahLst/>
            <a:cxnLst/>
            <a:rect l="l" t="t" r="r" b="b"/>
            <a:pathLst>
              <a:path w="63500" h="98425">
                <a:moveTo>
                  <a:pt x="8635" y="0"/>
                </a:moveTo>
                <a:lnTo>
                  <a:pt x="54254" y="0"/>
                </a:lnTo>
                <a:lnTo>
                  <a:pt x="54698" y="0"/>
                </a:lnTo>
                <a:lnTo>
                  <a:pt x="55117" y="152"/>
                </a:lnTo>
                <a:lnTo>
                  <a:pt x="57111" y="4432"/>
                </a:lnTo>
                <a:lnTo>
                  <a:pt x="57238" y="5499"/>
                </a:lnTo>
                <a:lnTo>
                  <a:pt x="57302" y="6769"/>
                </a:lnTo>
                <a:lnTo>
                  <a:pt x="57302" y="8255"/>
                </a:lnTo>
                <a:lnTo>
                  <a:pt x="57302" y="11239"/>
                </a:lnTo>
                <a:lnTo>
                  <a:pt x="57048" y="13398"/>
                </a:lnTo>
                <a:lnTo>
                  <a:pt x="56527" y="14731"/>
                </a:lnTo>
                <a:lnTo>
                  <a:pt x="55994" y="16078"/>
                </a:lnTo>
                <a:lnTo>
                  <a:pt x="55244" y="16738"/>
                </a:lnTo>
                <a:lnTo>
                  <a:pt x="54254" y="16738"/>
                </a:lnTo>
                <a:lnTo>
                  <a:pt x="20015" y="16738"/>
                </a:lnTo>
                <a:lnTo>
                  <a:pt x="20015" y="37350"/>
                </a:lnTo>
                <a:lnTo>
                  <a:pt x="21755" y="37160"/>
                </a:lnTo>
                <a:lnTo>
                  <a:pt x="23482" y="37033"/>
                </a:lnTo>
                <a:lnTo>
                  <a:pt x="25196" y="36982"/>
                </a:lnTo>
                <a:lnTo>
                  <a:pt x="26898" y="36931"/>
                </a:lnTo>
                <a:lnTo>
                  <a:pt x="28701" y="36906"/>
                </a:lnTo>
                <a:lnTo>
                  <a:pt x="30594" y="36906"/>
                </a:lnTo>
                <a:lnTo>
                  <a:pt x="35801" y="36906"/>
                </a:lnTo>
                <a:lnTo>
                  <a:pt x="40424" y="37515"/>
                </a:lnTo>
                <a:lnTo>
                  <a:pt x="44462" y="38735"/>
                </a:lnTo>
                <a:lnTo>
                  <a:pt x="48513" y="39954"/>
                </a:lnTo>
                <a:lnTo>
                  <a:pt x="51904" y="41732"/>
                </a:lnTo>
                <a:lnTo>
                  <a:pt x="54660" y="44094"/>
                </a:lnTo>
                <a:lnTo>
                  <a:pt x="57416" y="46443"/>
                </a:lnTo>
                <a:lnTo>
                  <a:pt x="59512" y="49377"/>
                </a:lnTo>
                <a:lnTo>
                  <a:pt x="60947" y="52870"/>
                </a:lnTo>
                <a:lnTo>
                  <a:pt x="62382" y="56362"/>
                </a:lnTo>
                <a:lnTo>
                  <a:pt x="63106" y="60426"/>
                </a:lnTo>
                <a:lnTo>
                  <a:pt x="63106" y="65036"/>
                </a:lnTo>
                <a:lnTo>
                  <a:pt x="63106" y="70243"/>
                </a:lnTo>
                <a:lnTo>
                  <a:pt x="62204" y="74891"/>
                </a:lnTo>
                <a:lnTo>
                  <a:pt x="60388" y="78994"/>
                </a:lnTo>
                <a:lnTo>
                  <a:pt x="58585" y="83083"/>
                </a:lnTo>
                <a:lnTo>
                  <a:pt x="56019" y="86525"/>
                </a:lnTo>
                <a:lnTo>
                  <a:pt x="52730" y="89331"/>
                </a:lnTo>
                <a:lnTo>
                  <a:pt x="49428" y="92138"/>
                </a:lnTo>
                <a:lnTo>
                  <a:pt x="45453" y="94284"/>
                </a:lnTo>
                <a:lnTo>
                  <a:pt x="40817" y="95770"/>
                </a:lnTo>
                <a:lnTo>
                  <a:pt x="36182" y="97256"/>
                </a:lnTo>
                <a:lnTo>
                  <a:pt x="31038" y="98005"/>
                </a:lnTo>
                <a:lnTo>
                  <a:pt x="25374" y="98005"/>
                </a:lnTo>
                <a:lnTo>
                  <a:pt x="22402" y="98005"/>
                </a:lnTo>
                <a:lnTo>
                  <a:pt x="1752" y="92900"/>
                </a:lnTo>
                <a:lnTo>
                  <a:pt x="1333" y="92532"/>
                </a:lnTo>
                <a:lnTo>
                  <a:pt x="1015" y="92125"/>
                </a:lnTo>
                <a:lnTo>
                  <a:pt x="825" y="91681"/>
                </a:lnTo>
                <a:lnTo>
                  <a:pt x="622" y="91236"/>
                </a:lnTo>
                <a:lnTo>
                  <a:pt x="457" y="90703"/>
                </a:lnTo>
                <a:lnTo>
                  <a:pt x="342" y="90081"/>
                </a:lnTo>
                <a:lnTo>
                  <a:pt x="215" y="89458"/>
                </a:lnTo>
                <a:lnTo>
                  <a:pt x="126" y="88671"/>
                </a:lnTo>
                <a:lnTo>
                  <a:pt x="76" y="87731"/>
                </a:lnTo>
                <a:lnTo>
                  <a:pt x="25" y="86791"/>
                </a:lnTo>
                <a:lnTo>
                  <a:pt x="0" y="85674"/>
                </a:lnTo>
                <a:lnTo>
                  <a:pt x="0" y="84391"/>
                </a:lnTo>
                <a:lnTo>
                  <a:pt x="0" y="82994"/>
                </a:lnTo>
                <a:lnTo>
                  <a:pt x="1422" y="77241"/>
                </a:lnTo>
                <a:lnTo>
                  <a:pt x="1714" y="76987"/>
                </a:lnTo>
                <a:lnTo>
                  <a:pt x="2057" y="76873"/>
                </a:lnTo>
                <a:lnTo>
                  <a:pt x="2463" y="76873"/>
                </a:lnTo>
                <a:lnTo>
                  <a:pt x="2959" y="76873"/>
                </a:lnTo>
                <a:lnTo>
                  <a:pt x="3708" y="77152"/>
                </a:lnTo>
                <a:lnTo>
                  <a:pt x="4724" y="77724"/>
                </a:lnTo>
                <a:lnTo>
                  <a:pt x="5740" y="78295"/>
                </a:lnTo>
                <a:lnTo>
                  <a:pt x="20040" y="82372"/>
                </a:lnTo>
                <a:lnTo>
                  <a:pt x="23367" y="82372"/>
                </a:lnTo>
                <a:lnTo>
                  <a:pt x="26250" y="82372"/>
                </a:lnTo>
                <a:lnTo>
                  <a:pt x="28867" y="82080"/>
                </a:lnTo>
                <a:lnTo>
                  <a:pt x="31216" y="81483"/>
                </a:lnTo>
                <a:lnTo>
                  <a:pt x="33578" y="80886"/>
                </a:lnTo>
                <a:lnTo>
                  <a:pt x="35572" y="79933"/>
                </a:lnTo>
                <a:lnTo>
                  <a:pt x="37210" y="78613"/>
                </a:lnTo>
                <a:lnTo>
                  <a:pt x="38849" y="77304"/>
                </a:lnTo>
                <a:lnTo>
                  <a:pt x="40119" y="75653"/>
                </a:lnTo>
                <a:lnTo>
                  <a:pt x="41008" y="73672"/>
                </a:lnTo>
                <a:lnTo>
                  <a:pt x="41897" y="71691"/>
                </a:lnTo>
                <a:lnTo>
                  <a:pt x="42341" y="69303"/>
                </a:lnTo>
                <a:lnTo>
                  <a:pt x="42341" y="66522"/>
                </a:lnTo>
                <a:lnTo>
                  <a:pt x="42341" y="64147"/>
                </a:lnTo>
                <a:lnTo>
                  <a:pt x="41973" y="62026"/>
                </a:lnTo>
                <a:lnTo>
                  <a:pt x="41224" y="60159"/>
                </a:lnTo>
                <a:lnTo>
                  <a:pt x="40487" y="58305"/>
                </a:lnTo>
                <a:lnTo>
                  <a:pt x="31559" y="52539"/>
                </a:lnTo>
                <a:lnTo>
                  <a:pt x="29019" y="51892"/>
                </a:lnTo>
                <a:lnTo>
                  <a:pt x="25946" y="51574"/>
                </a:lnTo>
                <a:lnTo>
                  <a:pt x="22326" y="51574"/>
                </a:lnTo>
                <a:lnTo>
                  <a:pt x="19456" y="51574"/>
                </a:lnTo>
                <a:lnTo>
                  <a:pt x="16840" y="51714"/>
                </a:lnTo>
                <a:lnTo>
                  <a:pt x="14477" y="52019"/>
                </a:lnTo>
                <a:lnTo>
                  <a:pt x="12115" y="52311"/>
                </a:lnTo>
                <a:lnTo>
                  <a:pt x="9905" y="52463"/>
                </a:lnTo>
                <a:lnTo>
                  <a:pt x="7823" y="52463"/>
                </a:lnTo>
                <a:lnTo>
                  <a:pt x="6375" y="52463"/>
                </a:lnTo>
                <a:lnTo>
                  <a:pt x="5346" y="52108"/>
                </a:lnTo>
                <a:lnTo>
                  <a:pt x="4724" y="51384"/>
                </a:lnTo>
                <a:lnTo>
                  <a:pt x="4114" y="50660"/>
                </a:lnTo>
                <a:lnTo>
                  <a:pt x="3797" y="49339"/>
                </a:lnTo>
                <a:lnTo>
                  <a:pt x="3797" y="47396"/>
                </a:lnTo>
                <a:lnTo>
                  <a:pt x="3797" y="5575"/>
                </a:lnTo>
                <a:lnTo>
                  <a:pt x="3797" y="3594"/>
                </a:lnTo>
                <a:lnTo>
                  <a:pt x="4178" y="2171"/>
                </a:lnTo>
                <a:lnTo>
                  <a:pt x="4952" y="1308"/>
                </a:lnTo>
                <a:lnTo>
                  <a:pt x="5727" y="431"/>
                </a:lnTo>
                <a:lnTo>
                  <a:pt x="6946" y="0"/>
                </a:lnTo>
                <a:lnTo>
                  <a:pt x="8635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670700" y="2279878"/>
            <a:ext cx="76288" cy="1095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675425" y="2469349"/>
            <a:ext cx="65405" cy="97155"/>
          </a:xfrm>
          <a:custGeom>
            <a:avLst/>
            <a:gdLst/>
            <a:ahLst/>
            <a:cxnLst/>
            <a:rect l="l" t="t" r="r" b="b"/>
            <a:pathLst>
              <a:path w="65404" h="97155">
                <a:moveTo>
                  <a:pt x="3124" y="0"/>
                </a:moveTo>
                <a:lnTo>
                  <a:pt x="2628" y="0"/>
                </a:lnTo>
                <a:lnTo>
                  <a:pt x="2197" y="152"/>
                </a:lnTo>
                <a:lnTo>
                  <a:pt x="0" y="11379"/>
                </a:lnTo>
                <a:lnTo>
                  <a:pt x="253" y="13550"/>
                </a:lnTo>
                <a:lnTo>
                  <a:pt x="1295" y="16281"/>
                </a:lnTo>
                <a:lnTo>
                  <a:pt x="2082" y="16967"/>
                </a:lnTo>
                <a:lnTo>
                  <a:pt x="43611" y="16967"/>
                </a:lnTo>
                <a:lnTo>
                  <a:pt x="9131" y="92964"/>
                </a:lnTo>
                <a:lnTo>
                  <a:pt x="9012" y="94335"/>
                </a:lnTo>
                <a:lnTo>
                  <a:pt x="9085" y="94856"/>
                </a:lnTo>
                <a:lnTo>
                  <a:pt x="9436" y="95288"/>
                </a:lnTo>
                <a:lnTo>
                  <a:pt x="10871" y="96037"/>
                </a:lnTo>
                <a:lnTo>
                  <a:pt x="12001" y="96304"/>
                </a:lnTo>
                <a:lnTo>
                  <a:pt x="15074" y="96647"/>
                </a:lnTo>
                <a:lnTo>
                  <a:pt x="23355" y="96697"/>
                </a:lnTo>
                <a:lnTo>
                  <a:pt x="25984" y="96558"/>
                </a:lnTo>
                <a:lnTo>
                  <a:pt x="63131" y="19304"/>
                </a:lnTo>
                <a:lnTo>
                  <a:pt x="64947" y="5029"/>
                </a:lnTo>
                <a:lnTo>
                  <a:pt x="64604" y="2857"/>
                </a:lnTo>
                <a:lnTo>
                  <a:pt x="64338" y="2006"/>
                </a:lnTo>
                <a:lnTo>
                  <a:pt x="63652" y="812"/>
                </a:lnTo>
                <a:lnTo>
                  <a:pt x="63182" y="431"/>
                </a:lnTo>
                <a:lnTo>
                  <a:pt x="61988" y="88"/>
                </a:lnTo>
                <a:lnTo>
                  <a:pt x="3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675425" y="2469349"/>
            <a:ext cx="65405" cy="97155"/>
          </a:xfrm>
          <a:custGeom>
            <a:avLst/>
            <a:gdLst/>
            <a:ahLst/>
            <a:cxnLst/>
            <a:rect l="l" t="t" r="r" b="b"/>
            <a:pathLst>
              <a:path w="65404" h="97155">
                <a:moveTo>
                  <a:pt x="3124" y="0"/>
                </a:moveTo>
                <a:lnTo>
                  <a:pt x="60350" y="0"/>
                </a:lnTo>
                <a:lnTo>
                  <a:pt x="61239" y="0"/>
                </a:lnTo>
                <a:lnTo>
                  <a:pt x="61988" y="88"/>
                </a:lnTo>
                <a:lnTo>
                  <a:pt x="62585" y="266"/>
                </a:lnTo>
                <a:lnTo>
                  <a:pt x="63182" y="431"/>
                </a:lnTo>
                <a:lnTo>
                  <a:pt x="63652" y="812"/>
                </a:lnTo>
                <a:lnTo>
                  <a:pt x="63995" y="1409"/>
                </a:lnTo>
                <a:lnTo>
                  <a:pt x="64338" y="2006"/>
                </a:lnTo>
                <a:lnTo>
                  <a:pt x="64604" y="2857"/>
                </a:lnTo>
                <a:lnTo>
                  <a:pt x="64769" y="3949"/>
                </a:lnTo>
                <a:lnTo>
                  <a:pt x="64947" y="5029"/>
                </a:lnTo>
                <a:lnTo>
                  <a:pt x="65036" y="6477"/>
                </a:lnTo>
                <a:lnTo>
                  <a:pt x="65036" y="8255"/>
                </a:lnTo>
                <a:lnTo>
                  <a:pt x="65036" y="9702"/>
                </a:lnTo>
                <a:lnTo>
                  <a:pt x="64985" y="10947"/>
                </a:lnTo>
                <a:lnTo>
                  <a:pt x="64884" y="12014"/>
                </a:lnTo>
                <a:lnTo>
                  <a:pt x="64782" y="13081"/>
                </a:lnTo>
                <a:lnTo>
                  <a:pt x="64655" y="14071"/>
                </a:lnTo>
                <a:lnTo>
                  <a:pt x="64477" y="14998"/>
                </a:lnTo>
                <a:lnTo>
                  <a:pt x="64300" y="15913"/>
                </a:lnTo>
                <a:lnTo>
                  <a:pt x="64071" y="16776"/>
                </a:lnTo>
                <a:lnTo>
                  <a:pt x="63766" y="17602"/>
                </a:lnTo>
                <a:lnTo>
                  <a:pt x="63474" y="18415"/>
                </a:lnTo>
                <a:lnTo>
                  <a:pt x="63131" y="19304"/>
                </a:lnTo>
                <a:lnTo>
                  <a:pt x="62725" y="20243"/>
                </a:lnTo>
                <a:lnTo>
                  <a:pt x="31026" y="93687"/>
                </a:lnTo>
                <a:lnTo>
                  <a:pt x="30733" y="94335"/>
                </a:lnTo>
                <a:lnTo>
                  <a:pt x="30352" y="94856"/>
                </a:lnTo>
                <a:lnTo>
                  <a:pt x="29870" y="95250"/>
                </a:lnTo>
                <a:lnTo>
                  <a:pt x="29400" y="95643"/>
                </a:lnTo>
                <a:lnTo>
                  <a:pt x="28752" y="95961"/>
                </a:lnTo>
                <a:lnTo>
                  <a:pt x="27901" y="96177"/>
                </a:lnTo>
                <a:lnTo>
                  <a:pt x="27063" y="96405"/>
                </a:lnTo>
                <a:lnTo>
                  <a:pt x="25984" y="96558"/>
                </a:lnTo>
                <a:lnTo>
                  <a:pt x="24663" y="96621"/>
                </a:lnTo>
                <a:lnTo>
                  <a:pt x="23355" y="96697"/>
                </a:lnTo>
                <a:lnTo>
                  <a:pt x="21729" y="96735"/>
                </a:lnTo>
                <a:lnTo>
                  <a:pt x="19786" y="96735"/>
                </a:lnTo>
                <a:lnTo>
                  <a:pt x="17157" y="96735"/>
                </a:lnTo>
                <a:lnTo>
                  <a:pt x="10159" y="95656"/>
                </a:lnTo>
                <a:lnTo>
                  <a:pt x="9436" y="95288"/>
                </a:lnTo>
                <a:lnTo>
                  <a:pt x="9055" y="94818"/>
                </a:lnTo>
                <a:lnTo>
                  <a:pt x="9004" y="94246"/>
                </a:lnTo>
                <a:lnTo>
                  <a:pt x="8953" y="93675"/>
                </a:lnTo>
                <a:lnTo>
                  <a:pt x="9131" y="92964"/>
                </a:lnTo>
                <a:lnTo>
                  <a:pt x="9524" y="92125"/>
                </a:lnTo>
                <a:lnTo>
                  <a:pt x="43611" y="16967"/>
                </a:lnTo>
                <a:lnTo>
                  <a:pt x="3124" y="16967"/>
                </a:lnTo>
                <a:lnTo>
                  <a:pt x="2082" y="16967"/>
                </a:lnTo>
                <a:lnTo>
                  <a:pt x="1295" y="16281"/>
                </a:lnTo>
                <a:lnTo>
                  <a:pt x="774" y="14922"/>
                </a:lnTo>
                <a:lnTo>
                  <a:pt x="253" y="13550"/>
                </a:lnTo>
                <a:lnTo>
                  <a:pt x="0" y="11379"/>
                </a:lnTo>
                <a:lnTo>
                  <a:pt x="0" y="8407"/>
                </a:lnTo>
                <a:lnTo>
                  <a:pt x="0" y="6921"/>
                </a:lnTo>
                <a:lnTo>
                  <a:pt x="2628" y="0"/>
                </a:lnTo>
                <a:lnTo>
                  <a:pt x="3124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668985" y="2645562"/>
            <a:ext cx="78003" cy="1096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669354" y="2828442"/>
            <a:ext cx="76352" cy="1096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62" name="object 162"/>
          <p:cNvGraphicFramePr>
            <a:graphicFrameLocks noGrp="1"/>
          </p:cNvGraphicFramePr>
          <p:nvPr/>
        </p:nvGraphicFramePr>
        <p:xfrm>
          <a:off x="6500876" y="1142987"/>
          <a:ext cx="2298700" cy="1835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909"/>
                <a:gridCol w="208089"/>
                <a:gridCol w="207873"/>
                <a:gridCol w="207873"/>
                <a:gridCol w="207873"/>
                <a:gridCol w="207873"/>
                <a:gridCol w="207873"/>
                <a:gridCol w="207873"/>
                <a:gridCol w="207873"/>
                <a:gridCol w="207886"/>
              </a:tblGrid>
              <a:tr h="182879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5834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3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699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26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4F81BC"/>
                      </a:solidFill>
                      <a:prstDash val="solid"/>
                    </a:lnR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" name="object 1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64" name="object 1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18780" cy="4614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onnected</a:t>
            </a:r>
            <a:r>
              <a:rPr dirty="0" sz="2400" spc="-6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components: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How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many?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50"/>
              </a:spcBef>
            </a:pPr>
            <a:r>
              <a:rPr dirty="0" sz="2000" spc="-5">
                <a:latin typeface="Wingdings 3"/>
                <a:cs typeface="Wingdings 3"/>
              </a:rPr>
              <a:t>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Tahoma"/>
                <a:cs typeface="Tahoma"/>
              </a:rPr>
              <a:t>Few </a:t>
            </a:r>
            <a:r>
              <a:rPr dirty="0" sz="2000" spc="-5">
                <a:latin typeface="Tahoma"/>
                <a:cs typeface="Tahoma"/>
              </a:rPr>
              <a:t>connected components (often only 1, or a </a:t>
            </a:r>
            <a:r>
              <a:rPr dirty="0" sz="2000">
                <a:latin typeface="Tahoma"/>
                <a:cs typeface="Tahoma"/>
              </a:rPr>
              <a:t>small</a:t>
            </a:r>
            <a:r>
              <a:rPr dirty="0" sz="2000" spc="19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number)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Network</a:t>
            </a:r>
            <a:r>
              <a:rPr dirty="0" sz="2400" spc="-7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diameter: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How long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(average)?</a:t>
            </a:r>
            <a:endParaRPr sz="2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450"/>
              </a:spcBef>
            </a:pPr>
            <a:r>
              <a:rPr dirty="0" sz="2000" spc="-5">
                <a:latin typeface="Wingdings 3"/>
                <a:cs typeface="Wingdings 3"/>
              </a:rPr>
              <a:t>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AF50"/>
                </a:solidFill>
                <a:latin typeface="Tahoma"/>
                <a:cs typeface="Tahoma"/>
              </a:rPr>
              <a:t>Small </a:t>
            </a:r>
            <a:r>
              <a:rPr dirty="0" sz="2000" spc="-5">
                <a:latin typeface="Tahoma"/>
                <a:cs typeface="Tahoma"/>
              </a:rPr>
              <a:t>diameter (often constance, </a:t>
            </a:r>
            <a:r>
              <a:rPr dirty="0" sz="2000" spc="-10">
                <a:latin typeface="Tahoma"/>
                <a:cs typeface="Tahoma"/>
              </a:rPr>
              <a:t>like </a:t>
            </a:r>
            <a:r>
              <a:rPr dirty="0" sz="2000" spc="-5">
                <a:latin typeface="Tahoma"/>
                <a:cs typeface="Tahoma"/>
              </a:rPr>
              <a:t>6, or logarithmical</a:t>
            </a:r>
            <a:r>
              <a:rPr dirty="0" sz="2000" spc="25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growth)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Clustering</a:t>
            </a:r>
            <a:r>
              <a:rPr dirty="0" sz="2400" spc="-8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coefficient: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How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characteristics?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50"/>
              </a:spcBef>
            </a:pPr>
            <a:r>
              <a:rPr dirty="0" sz="2000" spc="-5">
                <a:latin typeface="Wingdings 3"/>
                <a:cs typeface="Wingdings 3"/>
              </a:rPr>
              <a:t>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Tahoma"/>
                <a:cs typeface="Tahoma"/>
              </a:rPr>
              <a:t>High </a:t>
            </a:r>
            <a:r>
              <a:rPr dirty="0" sz="2000" spc="-5">
                <a:latin typeface="Tahoma"/>
                <a:cs typeface="Tahoma"/>
              </a:rPr>
              <a:t>in </a:t>
            </a:r>
            <a:r>
              <a:rPr dirty="0" sz="2000" spc="-15">
                <a:latin typeface="Tahoma"/>
                <a:cs typeface="Tahoma"/>
              </a:rPr>
              <a:t>average </a:t>
            </a:r>
            <a:r>
              <a:rPr dirty="0" sz="2000" spc="-5">
                <a:latin typeface="Tahoma"/>
                <a:cs typeface="Tahoma"/>
              </a:rPr>
              <a:t>(much </a:t>
            </a:r>
            <a:r>
              <a:rPr dirty="0" sz="2000" spc="-10">
                <a:latin typeface="Tahoma"/>
                <a:cs typeface="Tahoma"/>
              </a:rPr>
              <a:t>greater </a:t>
            </a:r>
            <a:r>
              <a:rPr dirty="0" sz="2000" spc="-5">
                <a:latin typeface="Tahoma"/>
                <a:cs typeface="Tahoma"/>
              </a:rPr>
              <a:t>than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random</a:t>
            </a:r>
            <a:r>
              <a:rPr dirty="0" sz="2000" spc="2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network)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Degree</a:t>
            </a:r>
            <a:r>
              <a:rPr dirty="0" sz="2400" spc="-9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distribution: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What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distribution?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50"/>
              </a:spcBef>
            </a:pPr>
            <a:r>
              <a:rPr dirty="0" sz="2000" spc="-5">
                <a:latin typeface="Wingdings 3"/>
                <a:cs typeface="Wingdings 3"/>
              </a:rPr>
              <a:t>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Tahoma"/>
                <a:cs typeface="Tahoma"/>
              </a:rPr>
              <a:t>Long tail </a:t>
            </a:r>
            <a:r>
              <a:rPr dirty="0" sz="2000" spc="-10">
                <a:latin typeface="Tahoma"/>
                <a:cs typeface="Tahoma"/>
              </a:rPr>
              <a:t>degree </a:t>
            </a:r>
            <a:r>
              <a:rPr dirty="0" sz="2000" spc="-5">
                <a:latin typeface="Tahoma"/>
                <a:cs typeface="Tahoma"/>
              </a:rPr>
              <a:t>distribution </a:t>
            </a:r>
            <a:r>
              <a:rPr dirty="0" sz="2000" spc="-30">
                <a:latin typeface="Tahoma"/>
                <a:cs typeface="Tahoma"/>
              </a:rPr>
              <a:t>(i.e., </a:t>
            </a:r>
            <a:r>
              <a:rPr dirty="0" sz="2000" spc="-5">
                <a:latin typeface="Tahoma"/>
                <a:cs typeface="Tahoma"/>
              </a:rPr>
              <a:t>power</a:t>
            </a:r>
            <a:r>
              <a:rPr dirty="0" sz="2000" spc="22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law)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12317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Some Interesting</a:t>
            </a:r>
            <a:r>
              <a:rPr dirty="0" spc="-60"/>
              <a:t> </a:t>
            </a:r>
            <a:r>
              <a:rPr dirty="0" spc="-5"/>
              <a:t>Quantities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718425" cy="3082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18859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N</a:t>
            </a:r>
            <a:r>
              <a:rPr dirty="0" sz="2400" spc="-5">
                <a:latin typeface="Tahoma"/>
                <a:cs typeface="Tahoma"/>
              </a:rPr>
              <a:t>etworks in social media are typically huge, </a:t>
            </a:r>
            <a:r>
              <a:rPr dirty="0" sz="2400" spc="-10">
                <a:latin typeface="Tahoma"/>
                <a:cs typeface="Tahoma"/>
              </a:rPr>
              <a:t>involving  </a:t>
            </a:r>
            <a:r>
              <a:rPr dirty="0" sz="2400" spc="-5">
                <a:latin typeface="Tahoma"/>
                <a:cs typeface="Tahoma"/>
              </a:rPr>
              <a:t>millions of nodes and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connections.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Large-scale networks in real world </a:t>
            </a:r>
            <a:r>
              <a:rPr dirty="0" sz="2400" spc="-10">
                <a:latin typeface="Tahoma"/>
                <a:cs typeface="Tahoma"/>
              </a:rPr>
              <a:t>demonstrate </a:t>
            </a:r>
            <a:r>
              <a:rPr dirty="0" sz="2400" spc="-5">
                <a:latin typeface="Tahoma"/>
                <a:cs typeface="Tahoma"/>
              </a:rPr>
              <a:t>similar  patterns.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Scale-free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distributions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Small-world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effect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Strong Community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Structure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084" y="330708"/>
            <a:ext cx="4451591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1000" y="330708"/>
            <a:ext cx="726935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66259" y="330708"/>
            <a:ext cx="3713226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467" rIns="0" bIns="0" rtlCol="0" vert="horz">
            <a:spAutoFit/>
          </a:bodyPr>
          <a:lstStyle/>
          <a:p>
            <a:pPr marL="165735">
              <a:lnSpc>
                <a:spcPct val="100000"/>
              </a:lnSpc>
            </a:pPr>
            <a:r>
              <a:rPr dirty="0" sz="3200" spc="-5"/>
              <a:t>Properties of Large-Scale</a:t>
            </a:r>
            <a:r>
              <a:rPr dirty="0" sz="3200" spc="-70"/>
              <a:t> </a:t>
            </a:r>
            <a:r>
              <a:rPr dirty="0" sz="3200" spc="-5"/>
              <a:t>Networks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50530" cy="4936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</a:t>
            </a:r>
            <a:r>
              <a:rPr dirty="0" sz="2400" spc="-5">
                <a:latin typeface="Tahoma"/>
                <a:cs typeface="Tahoma"/>
              </a:rPr>
              <a:t>calability</a:t>
            </a:r>
            <a:endParaRPr sz="2400">
              <a:latin typeface="Tahoma"/>
              <a:cs typeface="Tahoma"/>
            </a:endParaRPr>
          </a:p>
          <a:p>
            <a:pPr lvl="1" marL="755650" marR="5651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Social networks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often in a scale of millions of nodes and  connections.</a:t>
            </a:r>
            <a:endParaRPr sz="2000">
              <a:latin typeface="Tahoma"/>
              <a:cs typeface="Tahoma"/>
            </a:endParaRPr>
          </a:p>
          <a:p>
            <a:pPr lvl="1" marL="755650" marR="220345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5">
                <a:latin typeface="Tahoma"/>
                <a:cs typeface="Tahoma"/>
              </a:rPr>
              <a:t>Traditional </a:t>
            </a:r>
            <a:r>
              <a:rPr dirty="0" sz="2000" spc="-5">
                <a:latin typeface="Tahoma"/>
                <a:cs typeface="Tahoma"/>
              </a:rPr>
              <a:t>Network Analysis often deals with at most hundreds  of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subjects.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Heterogeneity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0">
                <a:latin typeface="Tahoma"/>
                <a:cs typeface="Tahoma"/>
              </a:rPr>
              <a:t>Various </a:t>
            </a:r>
            <a:r>
              <a:rPr dirty="0" sz="2000" spc="-10">
                <a:latin typeface="Tahoma"/>
                <a:cs typeface="Tahoma"/>
              </a:rPr>
              <a:t>types </a:t>
            </a:r>
            <a:r>
              <a:rPr dirty="0" sz="2000" spc="-5">
                <a:latin typeface="Tahoma"/>
                <a:cs typeface="Tahoma"/>
              </a:rPr>
              <a:t>of entities and interactions </a:t>
            </a:r>
            <a:r>
              <a:rPr dirty="0" sz="2000" spc="-10">
                <a:latin typeface="Tahoma"/>
                <a:cs typeface="Tahoma"/>
              </a:rPr>
              <a:t>are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involved.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Evolution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Timeliness is emphasized in social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media.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Collective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Intelligence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How to utilize wisdom of crowds in forms of tags, wikis,</a:t>
            </a:r>
            <a:r>
              <a:rPr dirty="0" sz="2000" spc="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reviews?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Evaluation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Lack of ground truth, and complete information due to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privacy.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12267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Challenges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9169"/>
            <a:ext cx="5539740" cy="4838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N</a:t>
            </a:r>
            <a:r>
              <a:rPr dirty="0" sz="2400" spc="-5">
                <a:latin typeface="Tahoma"/>
                <a:cs typeface="Tahoma"/>
              </a:rPr>
              <a:t>etwork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modeling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Community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detection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Centrality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analysis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Influence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modeling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Classification and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recommendation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User </a:t>
            </a:r>
            <a:r>
              <a:rPr dirty="0" sz="2400" spc="-10">
                <a:latin typeface="Tahoma"/>
                <a:cs typeface="Tahoma"/>
              </a:rPr>
              <a:t>behavior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characterization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Sentiment analysis and opinion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mining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35">
                <a:latin typeface="Tahoma"/>
                <a:cs typeface="Tahoma"/>
              </a:rPr>
              <a:t>Privacy, </a:t>
            </a:r>
            <a:r>
              <a:rPr dirty="0" sz="2400" spc="-5">
                <a:latin typeface="Tahoma"/>
                <a:cs typeface="Tahoma"/>
              </a:rPr>
              <a:t>spam, and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security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15468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SMM</a:t>
            </a:r>
            <a:r>
              <a:rPr dirty="0" spc="-100"/>
              <a:t> </a:t>
            </a:r>
            <a:r>
              <a:rPr dirty="0" spc="-5"/>
              <a:t>Tasks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722870" cy="4246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5">
                <a:latin typeface="Tahoma"/>
                <a:cs typeface="Tahoma"/>
              </a:rPr>
              <a:t>arge networks </a:t>
            </a:r>
            <a:r>
              <a:rPr dirty="0" sz="2400" spc="-10">
                <a:latin typeface="Tahoma"/>
                <a:cs typeface="Tahoma"/>
              </a:rPr>
              <a:t>demonstrate </a:t>
            </a:r>
            <a:r>
              <a:rPr dirty="0" sz="2400" spc="-5">
                <a:latin typeface="Tahoma"/>
                <a:cs typeface="Tahoma"/>
              </a:rPr>
              <a:t>statistical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patterns: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Tahoma"/>
                <a:cs typeface="Tahoma"/>
              </a:rPr>
              <a:t>Power-law </a:t>
            </a:r>
            <a:r>
              <a:rPr dirty="0" sz="2000" spc="-5">
                <a:latin typeface="Tahoma"/>
                <a:cs typeface="Tahoma"/>
              </a:rPr>
              <a:t>distribution (a.k.a. scale-free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distribution)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Small-world </a:t>
            </a:r>
            <a:r>
              <a:rPr dirty="0" sz="2000" spc="-10">
                <a:latin typeface="Tahoma"/>
                <a:cs typeface="Tahoma"/>
              </a:rPr>
              <a:t>effect </a:t>
            </a:r>
            <a:r>
              <a:rPr dirty="0" sz="2000" spc="-30">
                <a:latin typeface="Tahoma"/>
                <a:cs typeface="Tahoma"/>
              </a:rPr>
              <a:t>(e.g., </a:t>
            </a:r>
            <a:r>
              <a:rPr dirty="0" sz="2000" spc="-5">
                <a:latin typeface="Tahoma"/>
                <a:cs typeface="Tahoma"/>
              </a:rPr>
              <a:t>6 </a:t>
            </a:r>
            <a:r>
              <a:rPr dirty="0" sz="2000" spc="-10">
                <a:latin typeface="Tahoma"/>
                <a:cs typeface="Tahoma"/>
              </a:rPr>
              <a:t>degrees </a:t>
            </a:r>
            <a:r>
              <a:rPr dirty="0" sz="2000" spc="-5">
                <a:latin typeface="Tahoma"/>
                <a:cs typeface="Tahoma"/>
              </a:rPr>
              <a:t>of</a:t>
            </a:r>
            <a:r>
              <a:rPr dirty="0" sz="2000" spc="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separation)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Community structure </a:t>
            </a:r>
            <a:r>
              <a:rPr dirty="0" sz="2000" spc="-30">
                <a:latin typeface="Tahoma"/>
                <a:cs typeface="Tahoma"/>
              </a:rPr>
              <a:t>(e.g., </a:t>
            </a:r>
            <a:r>
              <a:rPr dirty="0" sz="2000" spc="-5">
                <a:latin typeface="Tahoma"/>
                <a:cs typeface="Tahoma"/>
              </a:rPr>
              <a:t>high clustering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coefficient)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Model the dynamic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network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 simulation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understand other network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properties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27305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 sampling technique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10">
                <a:latin typeface="Tahoma"/>
                <a:cs typeface="Tahoma"/>
              </a:rPr>
              <a:t>provide </a:t>
            </a:r>
            <a:r>
              <a:rPr dirty="0" sz="2400">
                <a:latin typeface="Tahoma"/>
                <a:cs typeface="Tahoma"/>
              </a:rPr>
              <a:t>a small </a:t>
            </a:r>
            <a:r>
              <a:rPr dirty="0" sz="2400" spc="-5">
                <a:latin typeface="Tahoma"/>
                <a:cs typeface="Tahoma"/>
              </a:rPr>
              <a:t>portion of  network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83412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Network</a:t>
            </a:r>
            <a:r>
              <a:rPr dirty="0" spc="-55"/>
              <a:t> </a:t>
            </a:r>
            <a:r>
              <a:rPr dirty="0" spc="-5"/>
              <a:t>Modeling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791959" cy="735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ommunity </a:t>
            </a:r>
            <a:r>
              <a:rPr dirty="0" sz="2400">
                <a:latin typeface="Tahoma"/>
                <a:cs typeface="Tahoma"/>
              </a:rPr>
              <a:t>– a set </a:t>
            </a:r>
            <a:r>
              <a:rPr dirty="0" sz="2400" spc="-5">
                <a:latin typeface="Tahoma"/>
                <a:cs typeface="Tahoma"/>
              </a:rPr>
              <a:t>of nodes between which the  </a:t>
            </a:r>
            <a:r>
              <a:rPr dirty="0" sz="2400" spc="-10">
                <a:latin typeface="Tahoma"/>
                <a:cs typeface="Tahoma"/>
              </a:rPr>
              <a:t>interactions </a:t>
            </a:r>
            <a:r>
              <a:rPr dirty="0" sz="2400" spc="-5">
                <a:latin typeface="Tahoma"/>
                <a:cs typeface="Tahoma"/>
              </a:rPr>
              <a:t>are (relatively)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frequent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676065"/>
            <a:ext cx="4935220" cy="1839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Applications: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Recommendation based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communities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Network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compression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…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560830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Community</a:t>
            </a:r>
            <a:r>
              <a:rPr dirty="0" spc="-90"/>
              <a:t> </a:t>
            </a:r>
            <a:r>
              <a:rPr dirty="0" spc="-5"/>
              <a:t>Detection</a:t>
            </a:r>
          </a:p>
        </p:txBody>
      </p:sp>
      <p:sp>
        <p:nvSpPr>
          <p:cNvPr id="6" name="object 6"/>
          <p:cNvSpPr/>
          <p:nvPr/>
        </p:nvSpPr>
        <p:spPr>
          <a:xfrm>
            <a:off x="714348" y="2500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348" y="2500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0229" y="2474518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4414" y="30718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4414" y="30718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49" y="207167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5849" y="207167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28799" y="30718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28799" y="30718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80299" y="3046031"/>
            <a:ext cx="868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6440" algn="l"/>
              </a:tabLst>
            </a:pPr>
            <a:r>
              <a:rPr dirty="0" sz="2000" spc="-5">
                <a:latin typeface="Calibri"/>
                <a:cs typeface="Calibri"/>
              </a:rPr>
              <a:t>8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237" y="21431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00237" y="21431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71737" y="26431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71737" y="26431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37612" y="2617406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43237" y="207167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43237" y="207167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51737" y="2045893"/>
            <a:ext cx="2011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69439" algn="l"/>
              </a:tabLst>
            </a:pPr>
            <a:r>
              <a:rPr dirty="0" sz="2000" spc="-5">
                <a:latin typeface="Calibri"/>
                <a:cs typeface="Calibri"/>
              </a:rPr>
              <a:t>7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3237" y="3143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43237" y="3143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09124" y="311746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14737" y="2500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14737" y="2500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53" y="231559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69" h="226694">
                <a:moveTo>
                  <a:pt x="0" y="226567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57287" y="2357437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5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1599" y="2214549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5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29753" y="2315578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4">
                <a:moveTo>
                  <a:pt x="0" y="0"/>
                </a:moveTo>
                <a:lnTo>
                  <a:pt x="440880" y="798068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58315" y="2387028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0162" y="3214687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5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71674" y="242887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5" h="643255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44140" y="2387015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69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72703" y="2887091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4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15640" y="2315591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69" h="369569">
                <a:moveTo>
                  <a:pt x="0" y="369442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5325" y="2358224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30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57487" y="2643187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87153" y="231559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369442" y="226567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7140" y="2744216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51476" y="2391155"/>
            <a:ext cx="527303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780625" y="2474518"/>
            <a:ext cx="15119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69695" algn="l"/>
              </a:tabLst>
            </a:pPr>
            <a:r>
              <a:rPr dirty="0" sz="2000" spc="-5">
                <a:latin typeface="Calibri"/>
                <a:cs typeface="Calibri"/>
              </a:rPr>
              <a:t>1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51347" y="2961132"/>
            <a:ext cx="527303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638012" y="304603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21452" y="1961388"/>
            <a:ext cx="530351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709449" y="2045893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64579" y="2961132"/>
            <a:ext cx="530351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352387" y="304603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37732" y="2031492"/>
            <a:ext cx="527304" cy="478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066112" y="2117331"/>
            <a:ext cx="451231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70070" algn="l"/>
              </a:tabLst>
            </a:pPr>
            <a:r>
              <a:rPr dirty="0" sz="2000" spc="-5">
                <a:latin typeface="Calibri"/>
                <a:cs typeface="Calibri"/>
              </a:rPr>
              <a:t>5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807707" y="2531376"/>
            <a:ext cx="530351" cy="478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995338" y="2617406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80731" y="1961388"/>
            <a:ext cx="527303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566838" y="2045893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80731" y="3034283"/>
            <a:ext cx="527303" cy="475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566838" y="311746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50707" y="2391155"/>
            <a:ext cx="530351" cy="475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138338" y="2474518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15965" y="231559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0" y="226567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15012" y="2357437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4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29325" y="2214549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5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87478" y="2315578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4">
                <a:moveTo>
                  <a:pt x="0" y="0"/>
                </a:moveTo>
                <a:lnTo>
                  <a:pt x="440880" y="798068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16041" y="2387028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57887" y="3214687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5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429387" y="242887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4" h="643255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01853" y="2387015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70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30416" y="2887091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4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73353" y="2315591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69">
                <a:moveTo>
                  <a:pt x="0" y="369442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43038" y="2358224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30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215199" y="2643187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44866" y="2315591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369443" y="226567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44866" y="2744216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68902" y="2536698"/>
            <a:ext cx="740663" cy="3276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214812" y="2571750"/>
            <a:ext cx="642937" cy="214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14812" y="2571737"/>
            <a:ext cx="643255" cy="214629"/>
          </a:xfrm>
          <a:custGeom>
            <a:avLst/>
            <a:gdLst/>
            <a:ahLst/>
            <a:cxnLst/>
            <a:rect l="l" t="t" r="r" b="b"/>
            <a:pathLst>
              <a:path w="643254" h="214630">
                <a:moveTo>
                  <a:pt x="0" y="53581"/>
                </a:moveTo>
                <a:lnTo>
                  <a:pt x="535787" y="53581"/>
                </a:lnTo>
                <a:lnTo>
                  <a:pt x="535787" y="0"/>
                </a:lnTo>
                <a:lnTo>
                  <a:pt x="642937" y="107162"/>
                </a:lnTo>
                <a:lnTo>
                  <a:pt x="535787" y="214312"/>
                </a:lnTo>
                <a:lnTo>
                  <a:pt x="535787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88533" y="3502520"/>
            <a:ext cx="2714637" cy="27146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081360" y="6108019"/>
            <a:ext cx="48609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Source: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https://griffsgraphs.wordpress.com/2012/07/02/a-facebook-network/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731634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C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entrality </a:t>
            </a:r>
            <a:r>
              <a:rPr dirty="0" sz="2400">
                <a:latin typeface="Tahoma"/>
                <a:cs typeface="Tahoma"/>
              </a:rPr>
              <a:t>–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most important </a:t>
            </a:r>
            <a:r>
              <a:rPr dirty="0" sz="2400" spc="-5">
                <a:latin typeface="Tahoma"/>
                <a:cs typeface="Tahoma"/>
              </a:rPr>
              <a:t>nodes or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edges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749217"/>
            <a:ext cx="7863840" cy="141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Tahoma"/>
                <a:cs typeface="Tahoma"/>
              </a:rPr>
              <a:t>Various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criteria: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5">
                <a:latin typeface="Tahoma"/>
                <a:cs typeface="Tahoma"/>
              </a:rPr>
              <a:t>Traditional: </a:t>
            </a:r>
            <a:r>
              <a:rPr dirty="0" sz="2000" spc="-10">
                <a:latin typeface="Tahoma"/>
                <a:cs typeface="Tahoma"/>
              </a:rPr>
              <a:t>degree </a:t>
            </a:r>
            <a:r>
              <a:rPr dirty="0" sz="2000" spc="-25">
                <a:latin typeface="Tahoma"/>
                <a:cs typeface="Tahoma"/>
              </a:rPr>
              <a:t>centrality, </a:t>
            </a:r>
            <a:r>
              <a:rPr dirty="0" sz="2000" spc="-5">
                <a:latin typeface="Tahoma"/>
                <a:cs typeface="Tahoma"/>
              </a:rPr>
              <a:t>betweenness </a:t>
            </a:r>
            <a:r>
              <a:rPr dirty="0" sz="2000" spc="-25">
                <a:latin typeface="Tahoma"/>
                <a:cs typeface="Tahoma"/>
              </a:rPr>
              <a:t>centrality, </a:t>
            </a:r>
            <a:r>
              <a:rPr dirty="0" sz="2000" spc="-5">
                <a:latin typeface="Tahoma"/>
                <a:cs typeface="Tahoma"/>
              </a:rPr>
              <a:t>closeness  </a:t>
            </a:r>
            <a:r>
              <a:rPr dirty="0" sz="2000" spc="-25">
                <a:latin typeface="Tahoma"/>
                <a:cs typeface="Tahoma"/>
              </a:rPr>
              <a:t>centrality,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spc="-10">
                <a:latin typeface="Tahoma"/>
                <a:cs typeface="Tahoma"/>
              </a:rPr>
              <a:t>eigenvector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centrality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Social media: comments and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tags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486003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Centrality</a:t>
            </a:r>
            <a:r>
              <a:rPr dirty="0" spc="-65"/>
              <a:t> </a:t>
            </a:r>
            <a:r>
              <a:rPr dirty="0" spc="-5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2689821" y="1551673"/>
            <a:ext cx="3653956" cy="217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881620" cy="735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nfluence </a:t>
            </a:r>
            <a:r>
              <a:rPr dirty="0" sz="2400">
                <a:latin typeface="Tahoma"/>
                <a:cs typeface="Tahoma"/>
              </a:rPr>
              <a:t>– </a:t>
            </a:r>
            <a:r>
              <a:rPr dirty="0" sz="2400" spc="-5">
                <a:latin typeface="Tahoma"/>
                <a:cs typeface="Tahoma"/>
              </a:rPr>
              <a:t>actions of earlier persons </a:t>
            </a:r>
            <a:r>
              <a:rPr dirty="0" sz="2400" spc="-10">
                <a:latin typeface="Tahoma"/>
                <a:cs typeface="Tahoma"/>
              </a:rPr>
              <a:t>affect </a:t>
            </a:r>
            <a:r>
              <a:rPr dirty="0" sz="2400" spc="-5">
                <a:latin typeface="Tahoma"/>
                <a:cs typeface="Tahoma"/>
              </a:rPr>
              <a:t>that of later  persons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553889"/>
            <a:ext cx="7687945" cy="154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solidFill>
                  <a:srgbClr val="006FC0"/>
                </a:solidFill>
                <a:latin typeface="Tahoma"/>
                <a:cs typeface="Tahoma"/>
              </a:rPr>
              <a:t>Forward</a:t>
            </a:r>
            <a:r>
              <a:rPr dirty="0" sz="2400" spc="-9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Predictions: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viral </a:t>
            </a:r>
            <a:r>
              <a:rPr dirty="0" sz="2000" spc="-5">
                <a:latin typeface="Tahoma"/>
                <a:cs typeface="Tahoma"/>
              </a:rPr>
              <a:t>marketing, influence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maximization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Backward</a:t>
            </a:r>
            <a:r>
              <a:rPr dirty="0" sz="2400" spc="-7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Predictions: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effector/initiator finding, cascade detection, sensor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placement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430682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Social</a:t>
            </a:r>
            <a:r>
              <a:rPr dirty="0" spc="-90"/>
              <a:t> </a:t>
            </a:r>
            <a:r>
              <a:rPr dirty="0" spc="-5"/>
              <a:t>Influence</a:t>
            </a:r>
          </a:p>
        </p:txBody>
      </p:sp>
      <p:sp>
        <p:nvSpPr>
          <p:cNvPr id="6" name="object 6"/>
          <p:cNvSpPr/>
          <p:nvPr/>
        </p:nvSpPr>
        <p:spPr>
          <a:xfrm>
            <a:off x="7730070" y="2534627"/>
            <a:ext cx="17780" cy="241935"/>
          </a:xfrm>
          <a:custGeom>
            <a:avLst/>
            <a:gdLst/>
            <a:ahLst/>
            <a:cxnLst/>
            <a:rect l="l" t="t" r="r" b="b"/>
            <a:pathLst>
              <a:path w="17779" h="241935">
                <a:moveTo>
                  <a:pt x="17411" y="24154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8946" y="2517381"/>
            <a:ext cx="243840" cy="86360"/>
          </a:xfrm>
          <a:custGeom>
            <a:avLst/>
            <a:gdLst/>
            <a:ahLst/>
            <a:cxnLst/>
            <a:rect l="l" t="t" r="r" b="b"/>
            <a:pathLst>
              <a:path w="243840" h="86360">
                <a:moveTo>
                  <a:pt x="0" y="86258"/>
                </a:moveTo>
                <a:lnTo>
                  <a:pt x="243725" y="0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30070" y="2379357"/>
            <a:ext cx="348615" cy="121285"/>
          </a:xfrm>
          <a:custGeom>
            <a:avLst/>
            <a:gdLst/>
            <a:ahLst/>
            <a:cxnLst/>
            <a:rect l="l" t="t" r="r" b="b"/>
            <a:pathLst>
              <a:path w="348615" h="121285">
                <a:moveTo>
                  <a:pt x="348183" y="0"/>
                </a:moveTo>
                <a:lnTo>
                  <a:pt x="0" y="120764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34122" y="2327592"/>
            <a:ext cx="69850" cy="259079"/>
          </a:xfrm>
          <a:custGeom>
            <a:avLst/>
            <a:gdLst/>
            <a:ahLst/>
            <a:cxnLst/>
            <a:rect l="l" t="t" r="r" b="b"/>
            <a:pathLst>
              <a:path w="69850" h="259080">
                <a:moveTo>
                  <a:pt x="69634" y="0"/>
                </a:moveTo>
                <a:lnTo>
                  <a:pt x="0" y="258787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26018" y="2689910"/>
            <a:ext cx="17780" cy="259079"/>
          </a:xfrm>
          <a:custGeom>
            <a:avLst/>
            <a:gdLst/>
            <a:ahLst/>
            <a:cxnLst/>
            <a:rect l="l" t="t" r="r" b="b"/>
            <a:pathLst>
              <a:path w="17779" h="259080">
                <a:moveTo>
                  <a:pt x="17411" y="2587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8946" y="2517381"/>
            <a:ext cx="243840" cy="86360"/>
          </a:xfrm>
          <a:custGeom>
            <a:avLst/>
            <a:gdLst/>
            <a:ahLst/>
            <a:cxnLst/>
            <a:rect l="l" t="t" r="r" b="b"/>
            <a:pathLst>
              <a:path w="243840" h="86360">
                <a:moveTo>
                  <a:pt x="0" y="86258"/>
                </a:moveTo>
                <a:lnTo>
                  <a:pt x="243725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1168" y="2327592"/>
            <a:ext cx="208915" cy="172720"/>
          </a:xfrm>
          <a:custGeom>
            <a:avLst/>
            <a:gdLst/>
            <a:ahLst/>
            <a:cxnLst/>
            <a:rect l="l" t="t" r="r" b="b"/>
            <a:pathLst>
              <a:path w="208915" h="172719">
                <a:moveTo>
                  <a:pt x="0" y="0"/>
                </a:moveTo>
                <a:lnTo>
                  <a:pt x="208902" y="172529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4122" y="2327592"/>
            <a:ext cx="69850" cy="259079"/>
          </a:xfrm>
          <a:custGeom>
            <a:avLst/>
            <a:gdLst/>
            <a:ahLst/>
            <a:cxnLst/>
            <a:rect l="l" t="t" r="r" b="b"/>
            <a:pathLst>
              <a:path w="69850" h="259080">
                <a:moveTo>
                  <a:pt x="69634" y="0"/>
                </a:moveTo>
                <a:lnTo>
                  <a:pt x="0" y="25878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51534" y="2793415"/>
            <a:ext cx="278765" cy="104139"/>
          </a:xfrm>
          <a:custGeom>
            <a:avLst/>
            <a:gdLst/>
            <a:ahLst/>
            <a:cxnLst/>
            <a:rect l="l" t="t" r="r" b="b"/>
            <a:pathLst>
              <a:path w="278765" h="104139">
                <a:moveTo>
                  <a:pt x="0" y="103517"/>
                </a:moveTo>
                <a:lnTo>
                  <a:pt x="278536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34122" y="2914192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61137" y="15527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47482" y="2689910"/>
            <a:ext cx="226695" cy="104139"/>
          </a:xfrm>
          <a:custGeom>
            <a:avLst/>
            <a:gdLst/>
            <a:ahLst/>
            <a:cxnLst/>
            <a:rect l="l" t="t" r="r" b="b"/>
            <a:pathLst>
              <a:path w="226695" h="104139">
                <a:moveTo>
                  <a:pt x="226314" y="0"/>
                </a:moveTo>
                <a:lnTo>
                  <a:pt x="0" y="10351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47482" y="2704134"/>
            <a:ext cx="256540" cy="382905"/>
          </a:xfrm>
          <a:custGeom>
            <a:avLst/>
            <a:gdLst/>
            <a:ahLst/>
            <a:cxnLst/>
            <a:rect l="l" t="t" r="r" b="b"/>
            <a:pathLst>
              <a:path w="256540" h="382905">
                <a:moveTo>
                  <a:pt x="256285" y="0"/>
                </a:moveTo>
                <a:lnTo>
                  <a:pt x="0" y="38258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30070" y="2810675"/>
            <a:ext cx="34925" cy="276225"/>
          </a:xfrm>
          <a:custGeom>
            <a:avLst/>
            <a:gdLst/>
            <a:ahLst/>
            <a:cxnLst/>
            <a:rect l="l" t="t" r="r" b="b"/>
            <a:pathLst>
              <a:path w="34925" h="276225">
                <a:moveTo>
                  <a:pt x="0" y="276047"/>
                </a:moveTo>
                <a:lnTo>
                  <a:pt x="34823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3642" y="2226170"/>
            <a:ext cx="117868" cy="138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84008" y="2519464"/>
            <a:ext cx="117868" cy="13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28127" y="2312428"/>
            <a:ext cx="117868" cy="138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79956" y="2415946"/>
            <a:ext cx="117868" cy="138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58493" y="2588475"/>
            <a:ext cx="117868" cy="138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79956" y="2709252"/>
            <a:ext cx="117868" cy="138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62544" y="3002546"/>
            <a:ext cx="117868" cy="138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87996" y="2812770"/>
            <a:ext cx="117868" cy="1380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3316" y="2916275"/>
            <a:ext cx="117868" cy="138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64894" y="2500134"/>
            <a:ext cx="226695" cy="155575"/>
          </a:xfrm>
          <a:custGeom>
            <a:avLst/>
            <a:gdLst/>
            <a:ahLst/>
            <a:cxnLst/>
            <a:rect l="l" t="t" r="r" b="b"/>
            <a:pathLst>
              <a:path w="226695" h="155575">
                <a:moveTo>
                  <a:pt x="226314" y="15527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82411" y="2427732"/>
            <a:ext cx="856488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413044" y="2722168"/>
            <a:ext cx="134683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8915" marR="5080" indent="-196850">
              <a:lnSpc>
                <a:spcPct val="100000"/>
              </a:lnSpc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Forward</a:t>
            </a:r>
            <a:r>
              <a:rPr dirty="0" sz="1400" spc="-8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network  engineering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56025" y="2071687"/>
            <a:ext cx="1587500" cy="1359535"/>
          </a:xfrm>
          <a:custGeom>
            <a:avLst/>
            <a:gdLst/>
            <a:ahLst/>
            <a:cxnLst/>
            <a:rect l="l" t="t" r="r" b="b"/>
            <a:pathLst>
              <a:path w="1587500" h="1359535">
                <a:moveTo>
                  <a:pt x="1587500" y="231736"/>
                </a:moveTo>
                <a:lnTo>
                  <a:pt x="220853" y="231736"/>
                </a:lnTo>
                <a:lnTo>
                  <a:pt x="220853" y="1136446"/>
                </a:lnTo>
                <a:lnTo>
                  <a:pt x="279404" y="1137327"/>
                </a:lnTo>
                <a:lnTo>
                  <a:pt x="334618" y="1139882"/>
                </a:lnTo>
                <a:lnTo>
                  <a:pt x="386702" y="1143978"/>
                </a:lnTo>
                <a:lnTo>
                  <a:pt x="435866" y="1149483"/>
                </a:lnTo>
                <a:lnTo>
                  <a:pt x="482318" y="1156262"/>
                </a:lnTo>
                <a:lnTo>
                  <a:pt x="526266" y="1164184"/>
                </a:lnTo>
                <a:lnTo>
                  <a:pt x="567920" y="1173115"/>
                </a:lnTo>
                <a:lnTo>
                  <a:pt x="607488" y="1182923"/>
                </a:lnTo>
                <a:lnTo>
                  <a:pt x="645178" y="1193475"/>
                </a:lnTo>
                <a:lnTo>
                  <a:pt x="715761" y="1216280"/>
                </a:lnTo>
                <a:lnTo>
                  <a:pt x="781337" y="1240466"/>
                </a:lnTo>
                <a:lnTo>
                  <a:pt x="904147" y="1288732"/>
                </a:lnTo>
                <a:lnTo>
                  <a:pt x="934329" y="1300001"/>
                </a:lnTo>
                <a:lnTo>
                  <a:pt x="995527" y="1320654"/>
                </a:lnTo>
                <a:lnTo>
                  <a:pt x="1059229" y="1337906"/>
                </a:lnTo>
                <a:lnTo>
                  <a:pt x="1127105" y="1350694"/>
                </a:lnTo>
                <a:lnTo>
                  <a:pt x="1200823" y="1357956"/>
                </a:lnTo>
                <a:lnTo>
                  <a:pt x="1240395" y="1359183"/>
                </a:lnTo>
                <a:lnTo>
                  <a:pt x="1282053" y="1358629"/>
                </a:lnTo>
                <a:lnTo>
                  <a:pt x="1326006" y="1356163"/>
                </a:lnTo>
                <a:lnTo>
                  <a:pt x="1372463" y="1351650"/>
                </a:lnTo>
                <a:lnTo>
                  <a:pt x="1421632" y="1344960"/>
                </a:lnTo>
                <a:lnTo>
                  <a:pt x="1473722" y="1335957"/>
                </a:lnTo>
                <a:lnTo>
                  <a:pt x="1528942" y="1324511"/>
                </a:lnTo>
                <a:lnTo>
                  <a:pt x="1587500" y="1310487"/>
                </a:lnTo>
                <a:lnTo>
                  <a:pt x="1587500" y="231736"/>
                </a:lnTo>
                <a:close/>
              </a:path>
              <a:path w="1587500" h="1359535">
                <a:moveTo>
                  <a:pt x="1474901" y="114452"/>
                </a:moveTo>
                <a:lnTo>
                  <a:pt x="117589" y="114452"/>
                </a:lnTo>
                <a:lnTo>
                  <a:pt x="117589" y="1024826"/>
                </a:lnTo>
                <a:lnTo>
                  <a:pt x="155493" y="1025812"/>
                </a:lnTo>
                <a:lnTo>
                  <a:pt x="188571" y="1027982"/>
                </a:lnTo>
                <a:lnTo>
                  <a:pt x="211974" y="1030152"/>
                </a:lnTo>
                <a:lnTo>
                  <a:pt x="220853" y="1031138"/>
                </a:lnTo>
                <a:lnTo>
                  <a:pt x="220853" y="231736"/>
                </a:lnTo>
                <a:lnTo>
                  <a:pt x="1474901" y="231736"/>
                </a:lnTo>
                <a:lnTo>
                  <a:pt x="1474901" y="114452"/>
                </a:lnTo>
                <a:close/>
              </a:path>
              <a:path w="1587500" h="1359535">
                <a:moveTo>
                  <a:pt x="1369072" y="0"/>
                </a:moveTo>
                <a:lnTo>
                  <a:pt x="0" y="0"/>
                </a:lnTo>
                <a:lnTo>
                  <a:pt x="0" y="907541"/>
                </a:lnTo>
                <a:lnTo>
                  <a:pt x="43179" y="908280"/>
                </a:lnTo>
                <a:lnTo>
                  <a:pt x="80845" y="909904"/>
                </a:lnTo>
                <a:lnTo>
                  <a:pt x="107484" y="911528"/>
                </a:lnTo>
                <a:lnTo>
                  <a:pt x="117589" y="912266"/>
                </a:lnTo>
                <a:lnTo>
                  <a:pt x="117589" y="114452"/>
                </a:lnTo>
                <a:lnTo>
                  <a:pt x="1369072" y="114452"/>
                </a:lnTo>
                <a:lnTo>
                  <a:pt x="1369072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76878" y="2303424"/>
            <a:ext cx="1367155" cy="1127760"/>
          </a:xfrm>
          <a:custGeom>
            <a:avLst/>
            <a:gdLst/>
            <a:ahLst/>
            <a:cxnLst/>
            <a:rect l="l" t="t" r="r" b="b"/>
            <a:pathLst>
              <a:path w="1367154" h="1127760">
                <a:moveTo>
                  <a:pt x="1366647" y="0"/>
                </a:moveTo>
                <a:lnTo>
                  <a:pt x="0" y="0"/>
                </a:lnTo>
                <a:lnTo>
                  <a:pt x="0" y="904709"/>
                </a:lnTo>
                <a:lnTo>
                  <a:pt x="58551" y="905591"/>
                </a:lnTo>
                <a:lnTo>
                  <a:pt x="113765" y="908146"/>
                </a:lnTo>
                <a:lnTo>
                  <a:pt x="165849" y="912242"/>
                </a:lnTo>
                <a:lnTo>
                  <a:pt x="215013" y="917746"/>
                </a:lnTo>
                <a:lnTo>
                  <a:pt x="261465" y="924525"/>
                </a:lnTo>
                <a:lnTo>
                  <a:pt x="305413" y="932447"/>
                </a:lnTo>
                <a:lnTo>
                  <a:pt x="347067" y="941378"/>
                </a:lnTo>
                <a:lnTo>
                  <a:pt x="386635" y="951186"/>
                </a:lnTo>
                <a:lnTo>
                  <a:pt x="424325" y="961738"/>
                </a:lnTo>
                <a:lnTo>
                  <a:pt x="494908" y="984543"/>
                </a:lnTo>
                <a:lnTo>
                  <a:pt x="560484" y="1008729"/>
                </a:lnTo>
                <a:lnTo>
                  <a:pt x="622723" y="1033234"/>
                </a:lnTo>
                <a:lnTo>
                  <a:pt x="653113" y="1045274"/>
                </a:lnTo>
                <a:lnTo>
                  <a:pt x="713476" y="1068265"/>
                </a:lnTo>
                <a:lnTo>
                  <a:pt x="774674" y="1088917"/>
                </a:lnTo>
                <a:lnTo>
                  <a:pt x="838376" y="1106169"/>
                </a:lnTo>
                <a:lnTo>
                  <a:pt x="906252" y="1118957"/>
                </a:lnTo>
                <a:lnTo>
                  <a:pt x="979970" y="1126219"/>
                </a:lnTo>
                <a:lnTo>
                  <a:pt x="1019542" y="1127446"/>
                </a:lnTo>
                <a:lnTo>
                  <a:pt x="1061200" y="1126892"/>
                </a:lnTo>
                <a:lnTo>
                  <a:pt x="1105153" y="1124426"/>
                </a:lnTo>
                <a:lnTo>
                  <a:pt x="1151610" y="1119914"/>
                </a:lnTo>
                <a:lnTo>
                  <a:pt x="1200779" y="1113223"/>
                </a:lnTo>
                <a:lnTo>
                  <a:pt x="1252869" y="1104220"/>
                </a:lnTo>
                <a:lnTo>
                  <a:pt x="1308089" y="1092774"/>
                </a:lnTo>
                <a:lnTo>
                  <a:pt x="1366647" y="1078750"/>
                </a:lnTo>
                <a:lnTo>
                  <a:pt x="1366647" y="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73614" y="2186139"/>
            <a:ext cx="1357630" cy="916940"/>
          </a:xfrm>
          <a:custGeom>
            <a:avLst/>
            <a:gdLst/>
            <a:ahLst/>
            <a:cxnLst/>
            <a:rect l="l" t="t" r="r" b="b"/>
            <a:pathLst>
              <a:path w="1357629" h="916939">
                <a:moveTo>
                  <a:pt x="1357312" y="117284"/>
                </a:moveTo>
                <a:lnTo>
                  <a:pt x="1357312" y="0"/>
                </a:lnTo>
                <a:lnTo>
                  <a:pt x="0" y="0"/>
                </a:lnTo>
                <a:lnTo>
                  <a:pt x="0" y="910374"/>
                </a:lnTo>
                <a:lnTo>
                  <a:pt x="37903" y="911360"/>
                </a:lnTo>
                <a:lnTo>
                  <a:pt x="70981" y="913530"/>
                </a:lnTo>
                <a:lnTo>
                  <a:pt x="94385" y="915699"/>
                </a:lnTo>
                <a:lnTo>
                  <a:pt x="103263" y="916686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56025" y="2071687"/>
            <a:ext cx="1369060" cy="912494"/>
          </a:xfrm>
          <a:custGeom>
            <a:avLst/>
            <a:gdLst/>
            <a:ahLst/>
            <a:cxnLst/>
            <a:rect l="l" t="t" r="r" b="b"/>
            <a:pathLst>
              <a:path w="1369060" h="912494">
                <a:moveTo>
                  <a:pt x="1369072" y="114452"/>
                </a:moveTo>
                <a:lnTo>
                  <a:pt x="1369072" y="0"/>
                </a:lnTo>
                <a:lnTo>
                  <a:pt x="0" y="0"/>
                </a:lnTo>
                <a:lnTo>
                  <a:pt x="0" y="907542"/>
                </a:lnTo>
                <a:lnTo>
                  <a:pt x="43179" y="908280"/>
                </a:lnTo>
                <a:lnTo>
                  <a:pt x="80845" y="909904"/>
                </a:lnTo>
                <a:lnTo>
                  <a:pt x="107484" y="911528"/>
                </a:lnTo>
                <a:lnTo>
                  <a:pt x="117589" y="912266"/>
                </a:lnTo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07484" y="2657360"/>
            <a:ext cx="208279" cy="88265"/>
          </a:xfrm>
          <a:custGeom>
            <a:avLst/>
            <a:gdLst/>
            <a:ahLst/>
            <a:cxnLst/>
            <a:rect l="l" t="t" r="r" b="b"/>
            <a:pathLst>
              <a:path w="208279" h="88264">
                <a:moveTo>
                  <a:pt x="0" y="87922"/>
                </a:moveTo>
                <a:lnTo>
                  <a:pt x="207721" y="0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30039" y="2516695"/>
            <a:ext cx="297180" cy="123189"/>
          </a:xfrm>
          <a:custGeom>
            <a:avLst/>
            <a:gdLst/>
            <a:ahLst/>
            <a:cxnLst/>
            <a:rect l="l" t="t" r="r" b="b"/>
            <a:pathLst>
              <a:path w="297179" h="123189">
                <a:moveTo>
                  <a:pt x="296748" y="0"/>
                </a:moveTo>
                <a:lnTo>
                  <a:pt x="0" y="123088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77817" y="2463939"/>
            <a:ext cx="59690" cy="264160"/>
          </a:xfrm>
          <a:custGeom>
            <a:avLst/>
            <a:gdLst/>
            <a:ahLst/>
            <a:cxnLst/>
            <a:rect l="l" t="t" r="r" b="b"/>
            <a:pathLst>
              <a:path w="59689" h="264160">
                <a:moveTo>
                  <a:pt x="59347" y="0"/>
                </a:moveTo>
                <a:lnTo>
                  <a:pt x="0" y="263753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82274" y="2833204"/>
            <a:ext cx="15240" cy="264160"/>
          </a:xfrm>
          <a:custGeom>
            <a:avLst/>
            <a:gdLst/>
            <a:ahLst/>
            <a:cxnLst/>
            <a:rect l="l" t="t" r="r" b="b"/>
            <a:pathLst>
              <a:path w="15239" h="264160">
                <a:moveTo>
                  <a:pt x="14833" y="26375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07484" y="2657360"/>
            <a:ext cx="208279" cy="88265"/>
          </a:xfrm>
          <a:custGeom>
            <a:avLst/>
            <a:gdLst/>
            <a:ahLst/>
            <a:cxnLst/>
            <a:rect l="l" t="t" r="r" b="b"/>
            <a:pathLst>
              <a:path w="208279" h="88264">
                <a:moveTo>
                  <a:pt x="0" y="87922"/>
                </a:moveTo>
                <a:lnTo>
                  <a:pt x="207721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51998" y="2463939"/>
            <a:ext cx="178435" cy="175895"/>
          </a:xfrm>
          <a:custGeom>
            <a:avLst/>
            <a:gdLst/>
            <a:ahLst/>
            <a:cxnLst/>
            <a:rect l="l" t="t" r="r" b="b"/>
            <a:pathLst>
              <a:path w="178435" h="175894">
                <a:moveTo>
                  <a:pt x="0" y="0"/>
                </a:moveTo>
                <a:lnTo>
                  <a:pt x="178041" y="175844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177817" y="2463939"/>
            <a:ext cx="59690" cy="264160"/>
          </a:xfrm>
          <a:custGeom>
            <a:avLst/>
            <a:gdLst/>
            <a:ahLst/>
            <a:cxnLst/>
            <a:rect l="l" t="t" r="r" b="b"/>
            <a:pathLst>
              <a:path w="59689" h="264160">
                <a:moveTo>
                  <a:pt x="59347" y="0"/>
                </a:moveTo>
                <a:lnTo>
                  <a:pt x="0" y="263753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92651" y="2938716"/>
            <a:ext cx="237490" cy="106045"/>
          </a:xfrm>
          <a:custGeom>
            <a:avLst/>
            <a:gdLst/>
            <a:ahLst/>
            <a:cxnLst/>
            <a:rect l="l" t="t" r="r" b="b"/>
            <a:pathLst>
              <a:path w="237489" h="106044">
                <a:moveTo>
                  <a:pt x="0" y="105498"/>
                </a:moveTo>
                <a:lnTo>
                  <a:pt x="237388" y="0"/>
                </a:lnTo>
              </a:path>
            </a:pathLst>
          </a:custGeom>
          <a:ln w="25399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77817" y="3061804"/>
            <a:ext cx="222885" cy="158750"/>
          </a:xfrm>
          <a:custGeom>
            <a:avLst/>
            <a:gdLst/>
            <a:ahLst/>
            <a:cxnLst/>
            <a:rect l="l" t="t" r="r" b="b"/>
            <a:pathLst>
              <a:path w="222885" h="158750">
                <a:moveTo>
                  <a:pt x="222554" y="15825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44872" y="2833204"/>
            <a:ext cx="193040" cy="106045"/>
          </a:xfrm>
          <a:custGeom>
            <a:avLst/>
            <a:gdLst/>
            <a:ahLst/>
            <a:cxnLst/>
            <a:rect l="l" t="t" r="r" b="b"/>
            <a:pathLst>
              <a:path w="193039" h="106044">
                <a:moveTo>
                  <a:pt x="192887" y="0"/>
                </a:moveTo>
                <a:lnTo>
                  <a:pt x="0" y="105498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44872" y="2847708"/>
            <a:ext cx="218440" cy="390525"/>
          </a:xfrm>
          <a:custGeom>
            <a:avLst/>
            <a:gdLst/>
            <a:ahLst/>
            <a:cxnLst/>
            <a:rect l="l" t="t" r="r" b="b"/>
            <a:pathLst>
              <a:path w="218439" h="390525">
                <a:moveTo>
                  <a:pt x="218427" y="0"/>
                </a:moveTo>
                <a:lnTo>
                  <a:pt x="0" y="389928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30039" y="2956293"/>
            <a:ext cx="29845" cy="281940"/>
          </a:xfrm>
          <a:custGeom>
            <a:avLst/>
            <a:gdLst/>
            <a:ahLst/>
            <a:cxnLst/>
            <a:rect l="l" t="t" r="r" b="b"/>
            <a:pathLst>
              <a:path w="29845" h="281939">
                <a:moveTo>
                  <a:pt x="0" y="281343"/>
                </a:moveTo>
                <a:lnTo>
                  <a:pt x="29679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194746" y="2360504"/>
            <a:ext cx="100460" cy="1406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35399" y="2659437"/>
            <a:ext cx="100444" cy="140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84369" y="2448432"/>
            <a:ext cx="100457" cy="1406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87621" y="2553931"/>
            <a:ext cx="100457" cy="1406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25022" y="2729776"/>
            <a:ext cx="100457" cy="1406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87621" y="2852858"/>
            <a:ext cx="100457" cy="140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72787" y="3151790"/>
            <a:ext cx="100457" cy="1406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38790" y="2958363"/>
            <a:ext cx="100457" cy="1406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54689" y="3063868"/>
            <a:ext cx="100457" cy="1406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59706" y="2639783"/>
            <a:ext cx="193040" cy="158750"/>
          </a:xfrm>
          <a:custGeom>
            <a:avLst/>
            <a:gdLst/>
            <a:ahLst/>
            <a:cxnLst/>
            <a:rect l="l" t="t" r="r" b="b"/>
            <a:pathLst>
              <a:path w="193039" h="158750">
                <a:moveTo>
                  <a:pt x="192887" y="15825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201411" y="3332988"/>
            <a:ext cx="2761488" cy="932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05470" y="2610827"/>
            <a:ext cx="17780" cy="241935"/>
          </a:xfrm>
          <a:custGeom>
            <a:avLst/>
            <a:gdLst/>
            <a:ahLst/>
            <a:cxnLst/>
            <a:rect l="l" t="t" r="r" b="b"/>
            <a:pathLst>
              <a:path w="17780" h="241935">
                <a:moveTo>
                  <a:pt x="17411" y="24154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44343" y="2593581"/>
            <a:ext cx="243840" cy="86360"/>
          </a:xfrm>
          <a:custGeom>
            <a:avLst/>
            <a:gdLst/>
            <a:ahLst/>
            <a:cxnLst/>
            <a:rect l="l" t="t" r="r" b="b"/>
            <a:pathLst>
              <a:path w="243840" h="86360">
                <a:moveTo>
                  <a:pt x="0" y="86258"/>
                </a:moveTo>
                <a:lnTo>
                  <a:pt x="243725" y="0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05470" y="2455557"/>
            <a:ext cx="348615" cy="121285"/>
          </a:xfrm>
          <a:custGeom>
            <a:avLst/>
            <a:gdLst/>
            <a:ahLst/>
            <a:cxnLst/>
            <a:rect l="l" t="t" r="r" b="b"/>
            <a:pathLst>
              <a:path w="348614" h="121285">
                <a:moveTo>
                  <a:pt x="348183" y="0"/>
                </a:moveTo>
                <a:lnTo>
                  <a:pt x="0" y="120764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9527" y="2403792"/>
            <a:ext cx="69850" cy="259079"/>
          </a:xfrm>
          <a:custGeom>
            <a:avLst/>
            <a:gdLst/>
            <a:ahLst/>
            <a:cxnLst/>
            <a:rect l="l" t="t" r="r" b="b"/>
            <a:pathLst>
              <a:path w="69850" h="259080">
                <a:moveTo>
                  <a:pt x="69634" y="0"/>
                </a:moveTo>
                <a:lnTo>
                  <a:pt x="0" y="258787"/>
                </a:lnTo>
              </a:path>
            </a:pathLst>
          </a:custGeom>
          <a:ln w="25400">
            <a:solidFill>
              <a:srgbClr val="CC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01431" y="2766110"/>
            <a:ext cx="17780" cy="259079"/>
          </a:xfrm>
          <a:custGeom>
            <a:avLst/>
            <a:gdLst/>
            <a:ahLst/>
            <a:cxnLst/>
            <a:rect l="l" t="t" r="r" b="b"/>
            <a:pathLst>
              <a:path w="17780" h="259080">
                <a:moveTo>
                  <a:pt x="17411" y="2587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44343" y="2593581"/>
            <a:ext cx="243840" cy="86360"/>
          </a:xfrm>
          <a:custGeom>
            <a:avLst/>
            <a:gdLst/>
            <a:ahLst/>
            <a:cxnLst/>
            <a:rect l="l" t="t" r="r" b="b"/>
            <a:pathLst>
              <a:path w="243840" h="86360">
                <a:moveTo>
                  <a:pt x="0" y="86258"/>
                </a:moveTo>
                <a:lnTo>
                  <a:pt x="243725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96571" y="2403792"/>
            <a:ext cx="208915" cy="172720"/>
          </a:xfrm>
          <a:custGeom>
            <a:avLst/>
            <a:gdLst/>
            <a:ahLst/>
            <a:cxnLst/>
            <a:rect l="l" t="t" r="r" b="b"/>
            <a:pathLst>
              <a:path w="208915" h="172719">
                <a:moveTo>
                  <a:pt x="0" y="0"/>
                </a:moveTo>
                <a:lnTo>
                  <a:pt x="208902" y="172529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09527" y="2403792"/>
            <a:ext cx="69850" cy="259079"/>
          </a:xfrm>
          <a:custGeom>
            <a:avLst/>
            <a:gdLst/>
            <a:ahLst/>
            <a:cxnLst/>
            <a:rect l="l" t="t" r="r" b="b"/>
            <a:pathLst>
              <a:path w="69850" h="259080">
                <a:moveTo>
                  <a:pt x="69634" y="0"/>
                </a:moveTo>
                <a:lnTo>
                  <a:pt x="0" y="25878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26934" y="2869615"/>
            <a:ext cx="278765" cy="104139"/>
          </a:xfrm>
          <a:custGeom>
            <a:avLst/>
            <a:gdLst/>
            <a:ahLst/>
            <a:cxnLst/>
            <a:rect l="l" t="t" r="r" b="b"/>
            <a:pathLst>
              <a:path w="278765" h="104139">
                <a:moveTo>
                  <a:pt x="0" y="103517"/>
                </a:moveTo>
                <a:lnTo>
                  <a:pt x="278536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09522" y="2990392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19" h="155575">
                <a:moveTo>
                  <a:pt x="261137" y="15527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2882" y="2766110"/>
            <a:ext cx="226695" cy="104139"/>
          </a:xfrm>
          <a:custGeom>
            <a:avLst/>
            <a:gdLst/>
            <a:ahLst/>
            <a:cxnLst/>
            <a:rect l="l" t="t" r="r" b="b"/>
            <a:pathLst>
              <a:path w="226694" h="104139">
                <a:moveTo>
                  <a:pt x="226313" y="0"/>
                </a:moveTo>
                <a:lnTo>
                  <a:pt x="0" y="10351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22882" y="2780334"/>
            <a:ext cx="256540" cy="382905"/>
          </a:xfrm>
          <a:custGeom>
            <a:avLst/>
            <a:gdLst/>
            <a:ahLst/>
            <a:cxnLst/>
            <a:rect l="l" t="t" r="r" b="b"/>
            <a:pathLst>
              <a:path w="256539" h="382905">
                <a:moveTo>
                  <a:pt x="256286" y="0"/>
                </a:moveTo>
                <a:lnTo>
                  <a:pt x="0" y="382587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05483" y="2886875"/>
            <a:ext cx="34925" cy="276225"/>
          </a:xfrm>
          <a:custGeom>
            <a:avLst/>
            <a:gdLst/>
            <a:ahLst/>
            <a:cxnLst/>
            <a:rect l="l" t="t" r="r" b="b"/>
            <a:pathLst>
              <a:path w="34925" h="276225">
                <a:moveTo>
                  <a:pt x="0" y="276047"/>
                </a:moveTo>
                <a:lnTo>
                  <a:pt x="34823" y="0"/>
                </a:lnTo>
              </a:path>
            </a:pathLst>
          </a:custGeom>
          <a:ln w="25400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29042" y="2302370"/>
            <a:ext cx="117868" cy="1380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9408" y="2595664"/>
            <a:ext cx="117868" cy="138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03527" y="2388628"/>
            <a:ext cx="117868" cy="1380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55356" y="2492146"/>
            <a:ext cx="117868" cy="138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33893" y="2664675"/>
            <a:ext cx="117868" cy="138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55356" y="2785452"/>
            <a:ext cx="117868" cy="1380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37944" y="3078746"/>
            <a:ext cx="117872" cy="1380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63396" y="2888970"/>
            <a:ext cx="117868" cy="1380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68716" y="2992475"/>
            <a:ext cx="117868" cy="1380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40294" y="2576334"/>
            <a:ext cx="226695" cy="155575"/>
          </a:xfrm>
          <a:custGeom>
            <a:avLst/>
            <a:gdLst/>
            <a:ahLst/>
            <a:cxnLst/>
            <a:rect l="l" t="t" r="r" b="b"/>
            <a:pathLst>
              <a:path w="226694" h="155575">
                <a:moveTo>
                  <a:pt x="226313" y="15527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39011" y="3332988"/>
            <a:ext cx="2380488" cy="9326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000770" y="3549840"/>
            <a:ext cx="100647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4450">
              <a:lnSpc>
                <a:spcPct val="100000"/>
              </a:lnSpc>
            </a:pP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Backward  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edi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734570" y="3549840"/>
            <a:ext cx="100647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18745">
              <a:lnSpc>
                <a:spcPct val="100000"/>
              </a:lnSpc>
            </a:pP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Forward  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edi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z="1600" spc="-5">
                <a:solidFill>
                  <a:srgbClr val="006FC0"/>
                </a:solidFill>
                <a:latin typeface="Arial"/>
                <a:cs typeface="Arial"/>
              </a:rPr>
              <a:t>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153411" y="2427732"/>
            <a:ext cx="856488" cy="3230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842312" y="2722168"/>
            <a:ext cx="147701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Backward</a:t>
            </a:r>
            <a:r>
              <a:rPr dirty="0" sz="1400" spc="-6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network  engineering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81755" y="3738384"/>
            <a:ext cx="2093976" cy="8808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3681323" y="3835806"/>
            <a:ext cx="149288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68275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Learn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observed</a:t>
            </a:r>
            <a:r>
              <a:rPr dirty="0" sz="20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74243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Information</a:t>
            </a:r>
            <a:r>
              <a:rPr dirty="0" spc="-70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167639" y="953261"/>
            <a:ext cx="8847569" cy="5240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0923" y="1142987"/>
            <a:ext cx="8464966" cy="4857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22039" y="5673041"/>
            <a:ext cx="4004945" cy="644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Citation networks </a:t>
            </a:r>
            <a:r>
              <a:rPr dirty="0" sz="2000" spc="-5">
                <a:latin typeface="Calibri"/>
                <a:cs typeface="Calibri"/>
              </a:rPr>
              <a:t>and Maps of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science</a:t>
            </a:r>
            <a:endParaRPr sz="2000">
              <a:latin typeface="Calibri"/>
              <a:cs typeface="Calibri"/>
            </a:endParaRPr>
          </a:p>
          <a:p>
            <a:pPr marL="869315">
              <a:lnSpc>
                <a:spcPct val="100000"/>
              </a:lnSpc>
              <a:spcBef>
                <a:spcPts val="75"/>
              </a:spcBef>
            </a:pP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Börner </a:t>
            </a: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et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al.,</a:t>
            </a:r>
            <a:r>
              <a:rPr dirty="0" sz="2000" spc="-5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9169"/>
            <a:ext cx="415861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N</a:t>
            </a:r>
            <a:r>
              <a:rPr dirty="0" sz="2400" spc="-15">
                <a:latin typeface="Tahoma"/>
                <a:cs typeface="Tahoma"/>
              </a:rPr>
              <a:t>etwork-based</a:t>
            </a:r>
            <a:r>
              <a:rPr dirty="0" sz="2400" spc="-5">
                <a:latin typeface="Tahoma"/>
                <a:cs typeface="Tahoma"/>
              </a:rPr>
              <a:t> classification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102529"/>
            <a:ext cx="5866765" cy="711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Applications: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80">
                <a:latin typeface="Tahoma"/>
                <a:cs typeface="Tahoma"/>
              </a:rPr>
              <a:t>Tag </a:t>
            </a:r>
            <a:r>
              <a:rPr dirty="0" sz="2000" spc="-5">
                <a:latin typeface="Tahoma"/>
                <a:cs typeface="Tahoma"/>
              </a:rPr>
              <a:t>suggestion, </a:t>
            </a:r>
            <a:r>
              <a:rPr dirty="0" sz="2000" spc="-10">
                <a:latin typeface="Tahoma"/>
                <a:cs typeface="Tahoma"/>
              </a:rPr>
              <a:t>friend(s) </a:t>
            </a:r>
            <a:r>
              <a:rPr dirty="0" sz="2000" spc="-5">
                <a:latin typeface="Tahoma"/>
                <a:cs typeface="Tahoma"/>
              </a:rPr>
              <a:t>recommendation,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…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881556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Classification and</a:t>
            </a:r>
            <a:r>
              <a:rPr dirty="0" spc="-55"/>
              <a:t> </a:t>
            </a:r>
            <a:r>
              <a:rPr dirty="0" spc="-5"/>
              <a:t>Recommendation</a:t>
            </a:r>
          </a:p>
        </p:txBody>
      </p:sp>
      <p:sp>
        <p:nvSpPr>
          <p:cNvPr id="6" name="object 6"/>
          <p:cNvSpPr/>
          <p:nvPr/>
        </p:nvSpPr>
        <p:spPr>
          <a:xfrm>
            <a:off x="4168902" y="2096261"/>
            <a:ext cx="740663" cy="326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14812" y="2130971"/>
            <a:ext cx="642937" cy="214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14812" y="2130971"/>
            <a:ext cx="643255" cy="214629"/>
          </a:xfrm>
          <a:custGeom>
            <a:avLst/>
            <a:gdLst/>
            <a:ahLst/>
            <a:cxnLst/>
            <a:rect l="l" t="t" r="r" b="b"/>
            <a:pathLst>
              <a:path w="643254" h="214630">
                <a:moveTo>
                  <a:pt x="0" y="53581"/>
                </a:moveTo>
                <a:lnTo>
                  <a:pt x="535787" y="53581"/>
                </a:lnTo>
                <a:lnTo>
                  <a:pt x="535787" y="0"/>
                </a:lnTo>
                <a:lnTo>
                  <a:pt x="642937" y="107162"/>
                </a:lnTo>
                <a:lnTo>
                  <a:pt x="535787" y="214312"/>
                </a:lnTo>
                <a:lnTo>
                  <a:pt x="535787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836" y="1949195"/>
            <a:ext cx="530352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80229" y="2033752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2708" y="2519172"/>
            <a:ext cx="530352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5860" y="1519427"/>
            <a:ext cx="527304" cy="478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51737" y="1605127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05939" y="2519172"/>
            <a:ext cx="530351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79092" y="1592580"/>
            <a:ext cx="527304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9067" y="2092451"/>
            <a:ext cx="530351" cy="475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22092" y="1519427"/>
            <a:ext cx="527304" cy="478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09124" y="1605127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22092" y="2592323"/>
            <a:ext cx="527304" cy="475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09124" y="2676702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92067" y="1949195"/>
            <a:ext cx="530351" cy="475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80625" y="2033752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8253" y="1874812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69" h="226694">
                <a:moveTo>
                  <a:pt x="0" y="226567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7287" y="1916671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5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71599" y="1773783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5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9753" y="1874812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4">
                <a:moveTo>
                  <a:pt x="0" y="0"/>
                </a:moveTo>
                <a:lnTo>
                  <a:pt x="440880" y="798068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8315" y="1946262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00162" y="2773921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5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71674" y="1988108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5" h="643255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44140" y="1946249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69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72703" y="2446324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4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15640" y="1874812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69" h="369569">
                <a:moveTo>
                  <a:pt x="0" y="369442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85325" y="1917458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30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57487" y="2202408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87153" y="1874812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369442" y="226567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87140" y="2303449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50212" y="1805025"/>
            <a:ext cx="1314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07464" y="1435608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7923B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940" y="2605265"/>
            <a:ext cx="2329180" cy="86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5305">
              <a:lnSpc>
                <a:spcPct val="100000"/>
              </a:lnSpc>
              <a:tabLst>
                <a:tab pos="1471295" algn="l"/>
              </a:tabLst>
            </a:pPr>
            <a:r>
              <a:rPr dirty="0" baseline="-7716" sz="2700">
                <a:latin typeface="Calibri"/>
                <a:cs typeface="Calibri"/>
              </a:rPr>
              <a:t>? 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8	6</a:t>
            </a:r>
            <a:r>
              <a:rPr dirty="0" sz="20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7716" sz="2700">
                <a:solidFill>
                  <a:srgbClr val="77923B"/>
                </a:solidFill>
                <a:latin typeface="Calibri"/>
                <a:cs typeface="Calibri"/>
              </a:rPr>
              <a:t>+</a:t>
            </a:r>
            <a:endParaRPr baseline="-7716"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Link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prediction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66112" y="1565198"/>
            <a:ext cx="35877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000" sz="3000" spc="-7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baseline="-25000" sz="3000" spc="33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37612" y="1947900"/>
            <a:ext cx="20955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1980"/>
              </a:lnSpc>
            </a:pPr>
            <a:r>
              <a:rPr dirty="0" sz="180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22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36162" y="1519275"/>
            <a:ext cx="1314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93260" y="1876577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93084" y="2662504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51476" y="1946148"/>
            <a:ext cx="527303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137949" y="203023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51347" y="2516123"/>
            <a:ext cx="527303" cy="478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21452" y="1516380"/>
            <a:ext cx="530351" cy="475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709449" y="160160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64579" y="2516123"/>
            <a:ext cx="530351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37732" y="1589532"/>
            <a:ext cx="527304" cy="475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07707" y="2089404"/>
            <a:ext cx="530351" cy="4754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80731" y="1516380"/>
            <a:ext cx="527303" cy="4754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566838" y="160160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80731" y="2589276"/>
            <a:ext cx="527303" cy="4754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566838" y="267318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50707" y="1946148"/>
            <a:ext cx="530351" cy="4754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138338" y="203023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15965" y="1871294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0" y="226567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15012" y="1913153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4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29325" y="1770265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5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87478" y="1871294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4">
                <a:moveTo>
                  <a:pt x="0" y="0"/>
                </a:moveTo>
                <a:lnTo>
                  <a:pt x="440880" y="798068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16041" y="1942744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57887" y="2770403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5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429387" y="1984590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4" h="643255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01853" y="1942731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70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530416" y="2442806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4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73353" y="1871306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69">
                <a:moveTo>
                  <a:pt x="0" y="369442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643038" y="1913940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30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15199" y="2198903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44866" y="1871294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4">
                <a:moveTo>
                  <a:pt x="369443" y="226567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744866" y="2299931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007927" y="1801507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65177" y="1432090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7923B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416893" y="2601747"/>
            <a:ext cx="37528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7716" sz="2700">
                <a:latin typeface="Calibri"/>
                <a:cs typeface="Calibri"/>
              </a:rPr>
              <a:t>+</a:t>
            </a:r>
            <a:r>
              <a:rPr dirty="0" baseline="-7716" sz="2700" spc="382"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52387" y="2601747"/>
            <a:ext cx="36703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dirty="0" sz="20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7716" sz="2700">
                <a:solidFill>
                  <a:srgbClr val="77923B"/>
                </a:solidFill>
                <a:latin typeface="Calibri"/>
                <a:cs typeface="Calibri"/>
              </a:rPr>
              <a:t>+</a:t>
            </a:r>
            <a:endParaRPr baseline="-7716" sz="27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423824" y="1561681"/>
            <a:ext cx="36639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000" sz="3000" spc="-7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baseline="-25000" sz="3000" spc="33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995338" y="1944382"/>
            <a:ext cx="21717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1980"/>
              </a:lnSpc>
            </a:pPr>
            <a:r>
              <a:rPr dirty="0" sz="180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22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793875" y="1515757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50973" y="1873059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50796" y="2658986"/>
            <a:ext cx="139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4348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14348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80229" y="397471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14414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14414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85849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85849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351737" y="35460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928799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928799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1280299" y="4546231"/>
            <a:ext cx="868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6440" algn="l"/>
              </a:tabLst>
            </a:pPr>
            <a:r>
              <a:rPr dirty="0" sz="2000" spc="-5">
                <a:latin typeface="Calibri"/>
                <a:cs typeface="Calibri"/>
              </a:rPr>
              <a:t>8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000237" y="3643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000237" y="3643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2066112" y="361753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571737" y="41433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571737" y="41433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37612" y="41175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143237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43237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3209124" y="35460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143237" y="4643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143237" y="4643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209124" y="461766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714737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714737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3780625" y="397471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58253" y="3815778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69" h="226695">
                <a:moveTo>
                  <a:pt x="0" y="226568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57287" y="3857637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5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71599" y="3714750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4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29753" y="3815778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5">
                <a:moveTo>
                  <a:pt x="0" y="0"/>
                </a:moveTo>
                <a:lnTo>
                  <a:pt x="440880" y="79806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58315" y="3887228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00162" y="4714887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4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071674" y="392907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5" h="643254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244140" y="3887215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69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72703" y="4387291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5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815640" y="3815778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69" h="369570">
                <a:moveTo>
                  <a:pt x="0" y="369443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285325" y="3858424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29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857487" y="4143387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87153" y="3815778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5">
                <a:moveTo>
                  <a:pt x="369442" y="226568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387140" y="4244416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168902" y="4037076"/>
            <a:ext cx="740663" cy="3268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214812" y="4071937"/>
            <a:ext cx="642937" cy="214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214812" y="4071937"/>
            <a:ext cx="643255" cy="214629"/>
          </a:xfrm>
          <a:custGeom>
            <a:avLst/>
            <a:gdLst/>
            <a:ahLst/>
            <a:cxnLst/>
            <a:rect l="l" t="t" r="r" b="b"/>
            <a:pathLst>
              <a:path w="643254" h="214629">
                <a:moveTo>
                  <a:pt x="0" y="53581"/>
                </a:moveTo>
                <a:lnTo>
                  <a:pt x="535787" y="53581"/>
                </a:lnTo>
                <a:lnTo>
                  <a:pt x="535787" y="0"/>
                </a:lnTo>
                <a:lnTo>
                  <a:pt x="642937" y="107162"/>
                </a:lnTo>
                <a:lnTo>
                  <a:pt x="535787" y="214312"/>
                </a:lnTo>
                <a:lnTo>
                  <a:pt x="535787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72062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72062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5137949" y="397471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572125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572125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643575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43575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5709449" y="35460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286512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286512" y="45720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5638012" y="4546231"/>
            <a:ext cx="868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6440" algn="l"/>
              </a:tabLst>
            </a:pPr>
            <a:r>
              <a:rPr dirty="0" sz="2000" spc="-5">
                <a:latin typeface="Calibri"/>
                <a:cs typeface="Calibri"/>
              </a:rPr>
              <a:t>8</a:t>
            </a:r>
            <a:r>
              <a:rPr dirty="0" sz="2000" spc="-5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6357950" y="3643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357950" y="36433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 txBox="1"/>
          <p:nvPr/>
        </p:nvSpPr>
        <p:spPr>
          <a:xfrm>
            <a:off x="6423824" y="3617531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929449" y="41433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929449" y="41433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6995338" y="41175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7500963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500963" y="3571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7566838" y="3546094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500963" y="4643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500963" y="4643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7566838" y="461766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072463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072463" y="4000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8138338" y="3974719"/>
            <a:ext cx="154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315965" y="3815778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5">
                <a:moveTo>
                  <a:pt x="0" y="226568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715012" y="3857637"/>
            <a:ext cx="71755" cy="714375"/>
          </a:xfrm>
          <a:custGeom>
            <a:avLst/>
            <a:gdLst/>
            <a:ahLst/>
            <a:cxnLst/>
            <a:rect l="l" t="t" r="r" b="b"/>
            <a:pathLst>
              <a:path w="71754" h="714375">
                <a:moveTo>
                  <a:pt x="0" y="714375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929325" y="3714750"/>
            <a:ext cx="428625" cy="71755"/>
          </a:xfrm>
          <a:custGeom>
            <a:avLst/>
            <a:gdLst/>
            <a:ahLst/>
            <a:cxnLst/>
            <a:rect l="l" t="t" r="r" b="b"/>
            <a:pathLst>
              <a:path w="428625" h="71754">
                <a:moveTo>
                  <a:pt x="0" y="0"/>
                </a:moveTo>
                <a:lnTo>
                  <a:pt x="428625" y="7143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887478" y="3815778"/>
            <a:ext cx="441325" cy="798195"/>
          </a:xfrm>
          <a:custGeom>
            <a:avLst/>
            <a:gdLst/>
            <a:ahLst/>
            <a:cxnLst/>
            <a:rect l="l" t="t" r="r" b="b"/>
            <a:pathLst>
              <a:path w="441325" h="798195">
                <a:moveTo>
                  <a:pt x="0" y="0"/>
                </a:moveTo>
                <a:lnTo>
                  <a:pt x="440880" y="79806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816041" y="3887228"/>
            <a:ext cx="584200" cy="727075"/>
          </a:xfrm>
          <a:custGeom>
            <a:avLst/>
            <a:gdLst/>
            <a:ahLst/>
            <a:cxnLst/>
            <a:rect l="l" t="t" r="r" b="b"/>
            <a:pathLst>
              <a:path w="584200" h="727075">
                <a:moveTo>
                  <a:pt x="0" y="726630"/>
                </a:moveTo>
                <a:lnTo>
                  <a:pt x="583755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857887" y="4714887"/>
            <a:ext cx="428625" cy="1905"/>
          </a:xfrm>
          <a:custGeom>
            <a:avLst/>
            <a:gdLst/>
            <a:ahLst/>
            <a:cxnLst/>
            <a:rect l="l" t="t" r="r" b="b"/>
            <a:pathLst>
              <a:path w="428625" h="1904">
                <a:moveTo>
                  <a:pt x="0" y="0"/>
                </a:moveTo>
                <a:lnTo>
                  <a:pt x="428625" y="1587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429387" y="392907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4" h="643254">
                <a:moveTo>
                  <a:pt x="0" y="642937"/>
                </a:moveTo>
                <a:lnTo>
                  <a:pt x="7143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601853" y="3887215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70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530416" y="4387291"/>
            <a:ext cx="441325" cy="226695"/>
          </a:xfrm>
          <a:custGeom>
            <a:avLst/>
            <a:gdLst/>
            <a:ahLst/>
            <a:cxnLst/>
            <a:rect l="l" t="t" r="r" b="b"/>
            <a:pathLst>
              <a:path w="441325" h="226695">
                <a:moveTo>
                  <a:pt x="0" y="226567"/>
                </a:moveTo>
                <a:lnTo>
                  <a:pt x="44088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173353" y="3815778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0" y="369443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643038" y="3858424"/>
            <a:ext cx="1905" cy="786130"/>
          </a:xfrm>
          <a:custGeom>
            <a:avLst/>
            <a:gdLst/>
            <a:ahLst/>
            <a:cxnLst/>
            <a:rect l="l" t="t" r="r" b="b"/>
            <a:pathLst>
              <a:path w="1904" h="786129">
                <a:moveTo>
                  <a:pt x="0" y="785812"/>
                </a:moveTo>
                <a:lnTo>
                  <a:pt x="1587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215199" y="4143387"/>
            <a:ext cx="857250" cy="142875"/>
          </a:xfrm>
          <a:custGeom>
            <a:avLst/>
            <a:gdLst/>
            <a:ahLst/>
            <a:cxnLst/>
            <a:rect l="l" t="t" r="r" b="b"/>
            <a:pathLst>
              <a:path w="857250" h="142875">
                <a:moveTo>
                  <a:pt x="0" y="142875"/>
                </a:moveTo>
                <a:lnTo>
                  <a:pt x="85725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744866" y="3815778"/>
            <a:ext cx="369570" cy="226695"/>
          </a:xfrm>
          <a:custGeom>
            <a:avLst/>
            <a:gdLst/>
            <a:ahLst/>
            <a:cxnLst/>
            <a:rect l="l" t="t" r="r" b="b"/>
            <a:pathLst>
              <a:path w="369570" h="226695">
                <a:moveTo>
                  <a:pt x="369443" y="226568"/>
                </a:moveTo>
                <a:lnTo>
                  <a:pt x="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44866" y="4244416"/>
            <a:ext cx="369570" cy="441325"/>
          </a:xfrm>
          <a:custGeom>
            <a:avLst/>
            <a:gdLst/>
            <a:ahLst/>
            <a:cxnLst/>
            <a:rect l="l" t="t" r="r" b="b"/>
            <a:pathLst>
              <a:path w="369570" h="441325">
                <a:moveTo>
                  <a:pt x="0" y="440880"/>
                </a:moveTo>
                <a:lnTo>
                  <a:pt x="369443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15965" y="4244403"/>
            <a:ext cx="298450" cy="369570"/>
          </a:xfrm>
          <a:custGeom>
            <a:avLst/>
            <a:gdLst/>
            <a:ahLst/>
            <a:cxnLst/>
            <a:rect l="l" t="t" r="r" b="b"/>
            <a:pathLst>
              <a:path w="298450" h="369570">
                <a:moveTo>
                  <a:pt x="0" y="0"/>
                </a:moveTo>
                <a:lnTo>
                  <a:pt x="298005" y="369442"/>
                </a:lnTo>
              </a:path>
            </a:pathLst>
          </a:custGeom>
          <a:ln w="28575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173353" y="4387291"/>
            <a:ext cx="369570" cy="298450"/>
          </a:xfrm>
          <a:custGeom>
            <a:avLst/>
            <a:gdLst/>
            <a:ahLst/>
            <a:cxnLst/>
            <a:rect l="l" t="t" r="r" b="b"/>
            <a:pathLst>
              <a:path w="369570" h="298450">
                <a:moveTo>
                  <a:pt x="0" y="0"/>
                </a:moveTo>
                <a:lnTo>
                  <a:pt x="369443" y="298005"/>
                </a:lnTo>
              </a:path>
            </a:pathLst>
          </a:custGeom>
          <a:ln w="28575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75868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User Behavior</a:t>
            </a:r>
            <a:r>
              <a:rPr dirty="0" spc="-50"/>
              <a:t> </a:t>
            </a:r>
            <a:r>
              <a:rPr dirty="0" spc="-5"/>
              <a:t>Characterization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094994" y="1120139"/>
            <a:ext cx="2098546" cy="1024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5138" y="1112519"/>
            <a:ext cx="1244345" cy="14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54757" y="1934133"/>
            <a:ext cx="76415" cy="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3573" y="1941322"/>
            <a:ext cx="45910" cy="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2355" y="1145984"/>
            <a:ext cx="2001258" cy="928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2349" y="1146259"/>
            <a:ext cx="2001520" cy="929005"/>
          </a:xfrm>
          <a:custGeom>
            <a:avLst/>
            <a:gdLst/>
            <a:ahLst/>
            <a:cxnLst/>
            <a:rect l="l" t="t" r="r" b="b"/>
            <a:pathLst>
              <a:path w="2001520" h="929005">
                <a:moveTo>
                  <a:pt x="181206" y="305642"/>
                </a:moveTo>
                <a:lnTo>
                  <a:pt x="185882" y="235669"/>
                </a:lnTo>
                <a:lnTo>
                  <a:pt x="226918" y="173254"/>
                </a:lnTo>
                <a:lnTo>
                  <a:pt x="259181" y="146450"/>
                </a:lnTo>
                <a:lnTo>
                  <a:pt x="298265" y="123420"/>
                </a:lnTo>
                <a:lnTo>
                  <a:pt x="343414" y="104792"/>
                </a:lnTo>
                <a:lnTo>
                  <a:pt x="393872" y="91193"/>
                </a:lnTo>
                <a:lnTo>
                  <a:pt x="448883" y="83253"/>
                </a:lnTo>
                <a:lnTo>
                  <a:pt x="500930" y="81550"/>
                </a:lnTo>
                <a:lnTo>
                  <a:pt x="552354" y="85286"/>
                </a:lnTo>
                <a:lnTo>
                  <a:pt x="602095" y="94331"/>
                </a:lnTo>
                <a:lnTo>
                  <a:pt x="649099" y="108551"/>
                </a:lnTo>
                <a:lnTo>
                  <a:pt x="681417" y="78851"/>
                </a:lnTo>
                <a:lnTo>
                  <a:pt x="722205" y="55324"/>
                </a:lnTo>
                <a:lnTo>
                  <a:pt x="769456" y="38359"/>
                </a:lnTo>
                <a:lnTo>
                  <a:pt x="821167" y="28342"/>
                </a:lnTo>
                <a:lnTo>
                  <a:pt x="875332" y="25663"/>
                </a:lnTo>
                <a:lnTo>
                  <a:pt x="929947" y="30710"/>
                </a:lnTo>
                <a:lnTo>
                  <a:pt x="983007" y="43870"/>
                </a:lnTo>
                <a:lnTo>
                  <a:pt x="1027218" y="62872"/>
                </a:lnTo>
                <a:lnTo>
                  <a:pt x="1040399" y="70502"/>
                </a:lnTo>
                <a:lnTo>
                  <a:pt x="1070841" y="42139"/>
                </a:lnTo>
                <a:lnTo>
                  <a:pt x="1110622" y="20571"/>
                </a:lnTo>
                <a:lnTo>
                  <a:pt x="1157159" y="6345"/>
                </a:lnTo>
                <a:lnTo>
                  <a:pt x="1207868" y="8"/>
                </a:lnTo>
                <a:lnTo>
                  <a:pt x="1260166" y="2106"/>
                </a:lnTo>
                <a:lnTo>
                  <a:pt x="1311467" y="13187"/>
                </a:lnTo>
                <a:lnTo>
                  <a:pt x="1350060" y="29068"/>
                </a:lnTo>
                <a:lnTo>
                  <a:pt x="1381965" y="50055"/>
                </a:lnTo>
                <a:lnTo>
                  <a:pt x="1419836" y="27679"/>
                </a:lnTo>
                <a:lnTo>
                  <a:pt x="1463349" y="11812"/>
                </a:lnTo>
                <a:lnTo>
                  <a:pt x="1510600" y="2552"/>
                </a:lnTo>
                <a:lnTo>
                  <a:pt x="1559688" y="0"/>
                </a:lnTo>
                <a:lnTo>
                  <a:pt x="1608708" y="4252"/>
                </a:lnTo>
                <a:lnTo>
                  <a:pt x="1655757" y="15410"/>
                </a:lnTo>
                <a:lnTo>
                  <a:pt x="1698932" y="33570"/>
                </a:lnTo>
                <a:lnTo>
                  <a:pt x="1748349" y="70918"/>
                </a:lnTo>
                <a:lnTo>
                  <a:pt x="1774840" y="116590"/>
                </a:lnTo>
                <a:lnTo>
                  <a:pt x="1827757" y="129996"/>
                </a:lnTo>
                <a:lnTo>
                  <a:pt x="1873026" y="149993"/>
                </a:lnTo>
                <a:lnTo>
                  <a:pt x="1909608" y="175429"/>
                </a:lnTo>
                <a:lnTo>
                  <a:pt x="1936461" y="205152"/>
                </a:lnTo>
                <a:lnTo>
                  <a:pt x="1956814" y="272852"/>
                </a:lnTo>
                <a:lnTo>
                  <a:pt x="1948233" y="308525"/>
                </a:lnTo>
                <a:lnTo>
                  <a:pt x="1945210" y="315536"/>
                </a:lnTo>
                <a:lnTo>
                  <a:pt x="1941438" y="322394"/>
                </a:lnTo>
                <a:lnTo>
                  <a:pt x="1936917" y="329074"/>
                </a:lnTo>
                <a:lnTo>
                  <a:pt x="1970374" y="363203"/>
                </a:lnTo>
                <a:lnTo>
                  <a:pt x="1991746" y="399743"/>
                </a:lnTo>
                <a:lnTo>
                  <a:pt x="2001266" y="437575"/>
                </a:lnTo>
                <a:lnTo>
                  <a:pt x="1999166" y="475581"/>
                </a:lnTo>
                <a:lnTo>
                  <a:pt x="1985679" y="512645"/>
                </a:lnTo>
                <a:lnTo>
                  <a:pt x="1961038" y="547648"/>
                </a:lnTo>
                <a:lnTo>
                  <a:pt x="1925474" y="579472"/>
                </a:lnTo>
                <a:lnTo>
                  <a:pt x="1879221" y="607001"/>
                </a:lnTo>
                <a:lnTo>
                  <a:pt x="1809860" y="632480"/>
                </a:lnTo>
                <a:lnTo>
                  <a:pt x="1771965" y="640801"/>
                </a:lnTo>
                <a:lnTo>
                  <a:pt x="1732536" y="646015"/>
                </a:lnTo>
                <a:lnTo>
                  <a:pt x="1710652" y="711734"/>
                </a:lnTo>
                <a:lnTo>
                  <a:pt x="1652566" y="765197"/>
                </a:lnTo>
                <a:lnTo>
                  <a:pt x="1612661" y="785646"/>
                </a:lnTo>
                <a:lnTo>
                  <a:pt x="1566963" y="801008"/>
                </a:lnTo>
                <a:lnTo>
                  <a:pt x="1516559" y="810607"/>
                </a:lnTo>
                <a:lnTo>
                  <a:pt x="1462534" y="813769"/>
                </a:lnTo>
                <a:lnTo>
                  <a:pt x="1425756" y="811983"/>
                </a:lnTo>
                <a:lnTo>
                  <a:pt x="1389879" y="807048"/>
                </a:lnTo>
                <a:lnTo>
                  <a:pt x="1355404" y="799060"/>
                </a:lnTo>
                <a:lnTo>
                  <a:pt x="1322834" y="788115"/>
                </a:lnTo>
                <a:lnTo>
                  <a:pt x="1301731" y="821271"/>
                </a:lnTo>
                <a:lnTo>
                  <a:pt x="1272506" y="850682"/>
                </a:lnTo>
                <a:lnTo>
                  <a:pt x="1236260" y="875974"/>
                </a:lnTo>
                <a:lnTo>
                  <a:pt x="1194095" y="896773"/>
                </a:lnTo>
                <a:lnTo>
                  <a:pt x="1147112" y="912707"/>
                </a:lnTo>
                <a:lnTo>
                  <a:pt x="1096412" y="923401"/>
                </a:lnTo>
                <a:lnTo>
                  <a:pt x="1043096" y="928482"/>
                </a:lnTo>
                <a:lnTo>
                  <a:pt x="988265" y="927576"/>
                </a:lnTo>
                <a:lnTo>
                  <a:pt x="933020" y="920310"/>
                </a:lnTo>
                <a:lnTo>
                  <a:pt x="883005" y="907643"/>
                </a:lnTo>
                <a:lnTo>
                  <a:pt x="837476" y="889869"/>
                </a:lnTo>
                <a:lnTo>
                  <a:pt x="797394" y="867441"/>
                </a:lnTo>
                <a:lnTo>
                  <a:pt x="763716" y="840808"/>
                </a:lnTo>
                <a:lnTo>
                  <a:pt x="716447" y="855957"/>
                </a:lnTo>
                <a:lnTo>
                  <a:pt x="667436" y="866308"/>
                </a:lnTo>
                <a:lnTo>
                  <a:pt x="617443" y="871980"/>
                </a:lnTo>
                <a:lnTo>
                  <a:pt x="567226" y="873094"/>
                </a:lnTo>
                <a:lnTo>
                  <a:pt x="517544" y="869769"/>
                </a:lnTo>
                <a:lnTo>
                  <a:pt x="469157" y="862125"/>
                </a:lnTo>
                <a:lnTo>
                  <a:pt x="422822" y="850283"/>
                </a:lnTo>
                <a:lnTo>
                  <a:pt x="379300" y="834362"/>
                </a:lnTo>
                <a:lnTo>
                  <a:pt x="339348" y="814482"/>
                </a:lnTo>
                <a:lnTo>
                  <a:pt x="303726" y="790763"/>
                </a:lnTo>
                <a:lnTo>
                  <a:pt x="273192" y="763325"/>
                </a:lnTo>
                <a:lnTo>
                  <a:pt x="269407" y="759236"/>
                </a:lnTo>
                <a:lnTo>
                  <a:pt x="215266" y="758666"/>
                </a:lnTo>
                <a:lnTo>
                  <a:pt x="164999" y="749472"/>
                </a:lnTo>
                <a:lnTo>
                  <a:pt x="120741" y="732718"/>
                </a:lnTo>
                <a:lnTo>
                  <a:pt x="84628" y="709466"/>
                </a:lnTo>
                <a:lnTo>
                  <a:pt x="58795" y="680778"/>
                </a:lnTo>
                <a:lnTo>
                  <a:pt x="45041" y="619968"/>
                </a:lnTo>
                <a:lnTo>
                  <a:pt x="54104" y="593139"/>
                </a:lnTo>
                <a:lnTo>
                  <a:pt x="72082" y="568157"/>
                </a:lnTo>
                <a:lnTo>
                  <a:pt x="98490" y="545952"/>
                </a:lnTo>
                <a:lnTo>
                  <a:pt x="48798" y="519913"/>
                </a:lnTo>
                <a:lnTo>
                  <a:pt x="15573" y="486525"/>
                </a:lnTo>
                <a:lnTo>
                  <a:pt x="0" y="448669"/>
                </a:lnTo>
                <a:lnTo>
                  <a:pt x="3262" y="409225"/>
                </a:lnTo>
                <a:lnTo>
                  <a:pt x="26545" y="371073"/>
                </a:lnTo>
                <a:lnTo>
                  <a:pt x="91272" y="328199"/>
                </a:lnTo>
                <a:lnTo>
                  <a:pt x="133274" y="315132"/>
                </a:lnTo>
                <a:lnTo>
                  <a:pt x="179516" y="308538"/>
                </a:lnTo>
                <a:lnTo>
                  <a:pt x="181206" y="305642"/>
                </a:lnTo>
                <a:close/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42987" y="1688592"/>
            <a:ext cx="117475" cy="17780"/>
          </a:xfrm>
          <a:custGeom>
            <a:avLst/>
            <a:gdLst/>
            <a:ahLst/>
            <a:cxnLst/>
            <a:rect l="l" t="t" r="r" b="b"/>
            <a:pathLst>
              <a:path w="117475" h="17780">
                <a:moveTo>
                  <a:pt x="117284" y="17132"/>
                </a:moveTo>
                <a:lnTo>
                  <a:pt x="86671" y="17161"/>
                </a:lnTo>
                <a:lnTo>
                  <a:pt x="56575" y="14266"/>
                </a:lnTo>
                <a:lnTo>
                  <a:pt x="27512" y="8522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12443" y="1893227"/>
            <a:ext cx="51435" cy="8255"/>
          </a:xfrm>
          <a:custGeom>
            <a:avLst/>
            <a:gdLst/>
            <a:ahLst/>
            <a:cxnLst/>
            <a:rect l="l" t="t" r="r" b="b"/>
            <a:pathLst>
              <a:path w="51434" h="8255">
                <a:moveTo>
                  <a:pt x="51307" y="0"/>
                </a:moveTo>
                <a:lnTo>
                  <a:pt x="38822" y="2844"/>
                </a:lnTo>
                <a:lnTo>
                  <a:pt x="26082" y="5164"/>
                </a:lnTo>
                <a:lnTo>
                  <a:pt x="13128" y="6952"/>
                </a:lnTo>
                <a:lnTo>
                  <a:pt x="0" y="820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75027" y="1945919"/>
            <a:ext cx="31115" cy="37465"/>
          </a:xfrm>
          <a:custGeom>
            <a:avLst/>
            <a:gdLst/>
            <a:ahLst/>
            <a:cxnLst/>
            <a:rect l="l" t="t" r="r" b="b"/>
            <a:pathLst>
              <a:path w="31114" h="37464">
                <a:moveTo>
                  <a:pt x="30911" y="37401"/>
                </a:moveTo>
                <a:lnTo>
                  <a:pt x="22011" y="28453"/>
                </a:lnTo>
                <a:lnTo>
                  <a:pt x="13879" y="19224"/>
                </a:lnTo>
                <a:lnTo>
                  <a:pt x="6535" y="9733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65387" y="1890039"/>
            <a:ext cx="12700" cy="41275"/>
          </a:xfrm>
          <a:custGeom>
            <a:avLst/>
            <a:gdLst/>
            <a:ahLst/>
            <a:cxnLst/>
            <a:rect l="l" t="t" r="r" b="b"/>
            <a:pathLst>
              <a:path w="12700" h="41275">
                <a:moveTo>
                  <a:pt x="12344" y="0"/>
                </a:moveTo>
                <a:lnTo>
                  <a:pt x="10547" y="10406"/>
                </a:lnTo>
                <a:lnTo>
                  <a:pt x="7886" y="20732"/>
                </a:lnTo>
                <a:lnTo>
                  <a:pt x="4368" y="30953"/>
                </a:lnTo>
                <a:lnTo>
                  <a:pt x="0" y="41046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23222" y="1636433"/>
            <a:ext cx="151130" cy="153670"/>
          </a:xfrm>
          <a:custGeom>
            <a:avLst/>
            <a:gdLst/>
            <a:ahLst/>
            <a:cxnLst/>
            <a:rect l="l" t="t" r="r" b="b"/>
            <a:pathLst>
              <a:path w="151130" h="153669">
                <a:moveTo>
                  <a:pt x="0" y="0"/>
                </a:moveTo>
                <a:lnTo>
                  <a:pt x="51376" y="20660"/>
                </a:lnTo>
                <a:lnTo>
                  <a:pt x="93328" y="47560"/>
                </a:lnTo>
                <a:lnTo>
                  <a:pt x="124648" y="79471"/>
                </a:lnTo>
                <a:lnTo>
                  <a:pt x="144127" y="115162"/>
                </a:lnTo>
                <a:lnTo>
                  <a:pt x="150558" y="153403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11284" y="1473060"/>
            <a:ext cx="67310" cy="57785"/>
          </a:xfrm>
          <a:custGeom>
            <a:avLst/>
            <a:gdLst/>
            <a:ahLst/>
            <a:cxnLst/>
            <a:rect l="l" t="t" r="r" b="b"/>
            <a:pathLst>
              <a:path w="67310" h="57784">
                <a:moveTo>
                  <a:pt x="67043" y="0"/>
                </a:moveTo>
                <a:lnTo>
                  <a:pt x="54310" y="16148"/>
                </a:lnTo>
                <a:lnTo>
                  <a:pt x="38779" y="31216"/>
                </a:lnTo>
                <a:lnTo>
                  <a:pt x="20619" y="45055"/>
                </a:lnTo>
                <a:lnTo>
                  <a:pt x="0" y="57518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469" y="1259624"/>
            <a:ext cx="3810" cy="27305"/>
          </a:xfrm>
          <a:custGeom>
            <a:avLst/>
            <a:gdLst/>
            <a:ahLst/>
            <a:cxnLst/>
            <a:rect l="l" t="t" r="r" b="b"/>
            <a:pathLst>
              <a:path w="3810" h="27305">
                <a:moveTo>
                  <a:pt x="0" y="0"/>
                </a:moveTo>
                <a:lnTo>
                  <a:pt x="1659" y="6746"/>
                </a:lnTo>
                <a:lnTo>
                  <a:pt x="2805" y="13530"/>
                </a:lnTo>
                <a:lnTo>
                  <a:pt x="3434" y="20340"/>
                </a:lnTo>
                <a:lnTo>
                  <a:pt x="3543" y="27165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89352" y="11932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0" y="34645"/>
                </a:moveTo>
                <a:lnTo>
                  <a:pt x="7078" y="25413"/>
                </a:lnTo>
                <a:lnTo>
                  <a:pt x="15184" y="16541"/>
                </a:lnTo>
                <a:lnTo>
                  <a:pt x="24283" y="8060"/>
                </a:lnTo>
                <a:lnTo>
                  <a:pt x="3434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68156" y="1214577"/>
            <a:ext cx="17145" cy="30480"/>
          </a:xfrm>
          <a:custGeom>
            <a:avLst/>
            <a:gdLst/>
            <a:ahLst/>
            <a:cxnLst/>
            <a:rect l="l" t="t" r="r" b="b"/>
            <a:pathLst>
              <a:path w="17144" h="30480">
                <a:moveTo>
                  <a:pt x="0" y="29870"/>
                </a:moveTo>
                <a:lnTo>
                  <a:pt x="3051" y="22170"/>
                </a:lnTo>
                <a:lnTo>
                  <a:pt x="6846" y="14611"/>
                </a:lnTo>
                <a:lnTo>
                  <a:pt x="11378" y="7213"/>
                </a:lnTo>
                <a:lnTo>
                  <a:pt x="16637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91207" y="1254594"/>
            <a:ext cx="60325" cy="29209"/>
          </a:xfrm>
          <a:custGeom>
            <a:avLst/>
            <a:gdLst/>
            <a:ahLst/>
            <a:cxnLst/>
            <a:rect l="l" t="t" r="r" b="b"/>
            <a:pathLst>
              <a:path w="60325" h="29209">
                <a:moveTo>
                  <a:pt x="0" y="0"/>
                </a:moveTo>
                <a:lnTo>
                  <a:pt x="16069" y="6371"/>
                </a:lnTo>
                <a:lnTo>
                  <a:pt x="31483" y="13339"/>
                </a:lnTo>
                <a:lnTo>
                  <a:pt x="46202" y="20886"/>
                </a:lnTo>
                <a:lnTo>
                  <a:pt x="60185" y="2899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3555" y="1451914"/>
            <a:ext cx="10795" cy="31115"/>
          </a:xfrm>
          <a:custGeom>
            <a:avLst/>
            <a:gdLst/>
            <a:ahLst/>
            <a:cxnLst/>
            <a:rect l="l" t="t" r="r" b="b"/>
            <a:pathLst>
              <a:path w="10794" h="31115">
                <a:moveTo>
                  <a:pt x="10502" y="30492"/>
                </a:moveTo>
                <a:lnTo>
                  <a:pt x="7165" y="22974"/>
                </a:lnTo>
                <a:lnTo>
                  <a:pt x="4298" y="15379"/>
                </a:lnTo>
                <a:lnTo>
                  <a:pt x="1908" y="7718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694573" y="1265770"/>
            <a:ext cx="754380" cy="63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175" marR="5080" indent="-118110">
              <a:lnSpc>
                <a:spcPts val="2400"/>
              </a:lnSpc>
            </a:pP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55">
                <a:latin typeface="Calibri"/>
                <a:cs typeface="Calibri"/>
              </a:rPr>
              <a:t>r</a:t>
            </a:r>
            <a:r>
              <a:rPr dirty="0" sz="2400" spc="-10">
                <a:latin typeface="Calibri"/>
                <a:cs typeface="Calibri"/>
              </a:rPr>
              <a:t>a</a:t>
            </a:r>
            <a:r>
              <a:rPr dirty="0" sz="2400" spc="-25">
                <a:latin typeface="Calibri"/>
                <a:cs typeface="Calibri"/>
              </a:rPr>
              <a:t>f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ic  </a:t>
            </a:r>
            <a:r>
              <a:rPr dirty="0" sz="2400" spc="-5">
                <a:latin typeface="Calibri"/>
                <a:cs typeface="Calibri"/>
              </a:rPr>
              <a:t>logs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40023" y="1465325"/>
            <a:ext cx="598170" cy="326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86112" y="1500174"/>
            <a:ext cx="500075" cy="2143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86112" y="1500174"/>
            <a:ext cx="500380" cy="214629"/>
          </a:xfrm>
          <a:custGeom>
            <a:avLst/>
            <a:gdLst/>
            <a:ahLst/>
            <a:cxnLst/>
            <a:rect l="l" t="t" r="r" b="b"/>
            <a:pathLst>
              <a:path w="500379" h="214630">
                <a:moveTo>
                  <a:pt x="0" y="53581"/>
                </a:moveTo>
                <a:lnTo>
                  <a:pt x="392912" y="53581"/>
                </a:lnTo>
                <a:lnTo>
                  <a:pt x="392912" y="0"/>
                </a:lnTo>
                <a:lnTo>
                  <a:pt x="500062" y="107162"/>
                </a:lnTo>
                <a:lnTo>
                  <a:pt x="392912" y="214312"/>
                </a:lnTo>
                <a:lnTo>
                  <a:pt x="392912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83152" y="1259586"/>
            <a:ext cx="1524000" cy="6758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29062" y="1285862"/>
            <a:ext cx="1428750" cy="5804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29062" y="1285862"/>
            <a:ext cx="1428750" cy="581025"/>
          </a:xfrm>
          <a:custGeom>
            <a:avLst/>
            <a:gdLst/>
            <a:ahLst/>
            <a:cxnLst/>
            <a:rect l="l" t="t" r="r" b="b"/>
            <a:pathLst>
              <a:path w="1428750" h="581025">
                <a:moveTo>
                  <a:pt x="0" y="96735"/>
                </a:moveTo>
                <a:lnTo>
                  <a:pt x="7601" y="59080"/>
                </a:lnTo>
                <a:lnTo>
                  <a:pt x="28332" y="28332"/>
                </a:lnTo>
                <a:lnTo>
                  <a:pt x="59080" y="7601"/>
                </a:lnTo>
                <a:lnTo>
                  <a:pt x="96735" y="0"/>
                </a:lnTo>
                <a:lnTo>
                  <a:pt x="1332014" y="0"/>
                </a:lnTo>
                <a:lnTo>
                  <a:pt x="1369671" y="7601"/>
                </a:lnTo>
                <a:lnTo>
                  <a:pt x="1400424" y="28332"/>
                </a:lnTo>
                <a:lnTo>
                  <a:pt x="1421159" y="59080"/>
                </a:lnTo>
                <a:lnTo>
                  <a:pt x="1428762" y="96735"/>
                </a:lnTo>
                <a:lnTo>
                  <a:pt x="1428762" y="483692"/>
                </a:lnTo>
                <a:lnTo>
                  <a:pt x="1421159" y="521347"/>
                </a:lnTo>
                <a:lnTo>
                  <a:pt x="1400424" y="552095"/>
                </a:lnTo>
                <a:lnTo>
                  <a:pt x="1369671" y="572826"/>
                </a:lnTo>
                <a:lnTo>
                  <a:pt x="1332014" y="580428"/>
                </a:lnTo>
                <a:lnTo>
                  <a:pt x="96735" y="580428"/>
                </a:lnTo>
                <a:lnTo>
                  <a:pt x="59080" y="572826"/>
                </a:lnTo>
                <a:lnTo>
                  <a:pt x="28332" y="552095"/>
                </a:lnTo>
                <a:lnTo>
                  <a:pt x="7601" y="521347"/>
                </a:lnTo>
                <a:lnTo>
                  <a:pt x="0" y="483692"/>
                </a:lnTo>
                <a:lnTo>
                  <a:pt x="0" y="96735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206773" y="1373390"/>
            <a:ext cx="87312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mi</a:t>
            </a:r>
            <a:r>
              <a:rPr dirty="0" sz="2400" spc="-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54396" y="1465325"/>
            <a:ext cx="598170" cy="3268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0700" y="1500174"/>
            <a:ext cx="500062" cy="214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00687" y="1500174"/>
            <a:ext cx="500380" cy="214629"/>
          </a:xfrm>
          <a:custGeom>
            <a:avLst/>
            <a:gdLst/>
            <a:ahLst/>
            <a:cxnLst/>
            <a:rect l="l" t="t" r="r" b="b"/>
            <a:pathLst>
              <a:path w="500379" h="214630">
                <a:moveTo>
                  <a:pt x="0" y="53581"/>
                </a:moveTo>
                <a:lnTo>
                  <a:pt x="392912" y="53581"/>
                </a:lnTo>
                <a:lnTo>
                  <a:pt x="392912" y="0"/>
                </a:lnTo>
                <a:lnTo>
                  <a:pt x="500062" y="107162"/>
                </a:lnTo>
                <a:lnTo>
                  <a:pt x="392912" y="214312"/>
                </a:lnTo>
                <a:lnTo>
                  <a:pt x="392912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97523" y="1161288"/>
            <a:ext cx="1666481" cy="908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67628" y="1155953"/>
            <a:ext cx="1596377" cy="8404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43637" y="1257668"/>
            <a:ext cx="1571637" cy="7425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43637" y="1187627"/>
            <a:ext cx="1571637" cy="1400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43637" y="1187627"/>
            <a:ext cx="1571625" cy="812800"/>
          </a:xfrm>
          <a:custGeom>
            <a:avLst/>
            <a:gdLst/>
            <a:ahLst/>
            <a:cxnLst/>
            <a:rect l="l" t="t" r="r" b="b"/>
            <a:pathLst>
              <a:path w="1571625" h="812800">
                <a:moveTo>
                  <a:pt x="1571637" y="70040"/>
                </a:moveTo>
                <a:lnTo>
                  <a:pt x="1536308" y="90869"/>
                </a:lnTo>
                <a:lnTo>
                  <a:pt x="1476792" y="103426"/>
                </a:lnTo>
                <a:lnTo>
                  <a:pt x="1437431" y="109201"/>
                </a:lnTo>
                <a:lnTo>
                  <a:pt x="1392193" y="114593"/>
                </a:lnTo>
                <a:lnTo>
                  <a:pt x="1341475" y="119567"/>
                </a:lnTo>
                <a:lnTo>
                  <a:pt x="1285671" y="124087"/>
                </a:lnTo>
                <a:lnTo>
                  <a:pt x="1225176" y="128119"/>
                </a:lnTo>
                <a:lnTo>
                  <a:pt x="1160386" y="131627"/>
                </a:lnTo>
                <a:lnTo>
                  <a:pt x="1091695" y="134577"/>
                </a:lnTo>
                <a:lnTo>
                  <a:pt x="1019498" y="136932"/>
                </a:lnTo>
                <a:lnTo>
                  <a:pt x="944191" y="138658"/>
                </a:lnTo>
                <a:lnTo>
                  <a:pt x="866168" y="139719"/>
                </a:lnTo>
                <a:lnTo>
                  <a:pt x="785825" y="140080"/>
                </a:lnTo>
                <a:lnTo>
                  <a:pt x="705479" y="139719"/>
                </a:lnTo>
                <a:lnTo>
                  <a:pt x="627454" y="138658"/>
                </a:lnTo>
                <a:lnTo>
                  <a:pt x="552145" y="136932"/>
                </a:lnTo>
                <a:lnTo>
                  <a:pt x="479947" y="134577"/>
                </a:lnTo>
                <a:lnTo>
                  <a:pt x="411255" y="131627"/>
                </a:lnTo>
                <a:lnTo>
                  <a:pt x="346463" y="128119"/>
                </a:lnTo>
                <a:lnTo>
                  <a:pt x="285968" y="124087"/>
                </a:lnTo>
                <a:lnTo>
                  <a:pt x="230163" y="119567"/>
                </a:lnTo>
                <a:lnTo>
                  <a:pt x="179444" y="114593"/>
                </a:lnTo>
                <a:lnTo>
                  <a:pt x="134207" y="109201"/>
                </a:lnTo>
                <a:lnTo>
                  <a:pt x="94845" y="103426"/>
                </a:lnTo>
                <a:lnTo>
                  <a:pt x="35329" y="90869"/>
                </a:lnTo>
                <a:lnTo>
                  <a:pt x="0" y="70040"/>
                </a:lnTo>
                <a:lnTo>
                  <a:pt x="4059" y="62878"/>
                </a:lnTo>
                <a:lnTo>
                  <a:pt x="15968" y="55924"/>
                </a:lnTo>
                <a:lnTo>
                  <a:pt x="61759" y="42776"/>
                </a:lnTo>
                <a:lnTo>
                  <a:pt x="134212" y="30879"/>
                </a:lnTo>
                <a:lnTo>
                  <a:pt x="179450" y="25487"/>
                </a:lnTo>
                <a:lnTo>
                  <a:pt x="230168" y="20513"/>
                </a:lnTo>
                <a:lnTo>
                  <a:pt x="285972" y="15993"/>
                </a:lnTo>
                <a:lnTo>
                  <a:pt x="346467" y="11961"/>
                </a:lnTo>
                <a:lnTo>
                  <a:pt x="411257" y="8453"/>
                </a:lnTo>
                <a:lnTo>
                  <a:pt x="479949" y="5503"/>
                </a:lnTo>
                <a:lnTo>
                  <a:pt x="552146" y="3148"/>
                </a:lnTo>
                <a:lnTo>
                  <a:pt x="627455" y="1422"/>
                </a:lnTo>
                <a:lnTo>
                  <a:pt x="705479" y="361"/>
                </a:lnTo>
                <a:lnTo>
                  <a:pt x="785825" y="0"/>
                </a:lnTo>
                <a:lnTo>
                  <a:pt x="866170" y="361"/>
                </a:lnTo>
                <a:lnTo>
                  <a:pt x="944195" y="1422"/>
                </a:lnTo>
                <a:lnTo>
                  <a:pt x="1019503" y="3148"/>
                </a:lnTo>
                <a:lnTo>
                  <a:pt x="1091700" y="5503"/>
                </a:lnTo>
                <a:lnTo>
                  <a:pt x="1160392" y="8453"/>
                </a:lnTo>
                <a:lnTo>
                  <a:pt x="1225182" y="11961"/>
                </a:lnTo>
                <a:lnTo>
                  <a:pt x="1285676" y="15993"/>
                </a:lnTo>
                <a:lnTo>
                  <a:pt x="1341480" y="20513"/>
                </a:lnTo>
                <a:lnTo>
                  <a:pt x="1392197" y="25487"/>
                </a:lnTo>
                <a:lnTo>
                  <a:pt x="1437434" y="30879"/>
                </a:lnTo>
                <a:lnTo>
                  <a:pt x="1476795" y="36654"/>
                </a:lnTo>
                <a:lnTo>
                  <a:pt x="1536309" y="49211"/>
                </a:lnTo>
                <a:lnTo>
                  <a:pt x="1571637" y="70040"/>
                </a:lnTo>
                <a:lnTo>
                  <a:pt x="1571637" y="742581"/>
                </a:lnTo>
                <a:lnTo>
                  <a:pt x="1567580" y="749741"/>
                </a:lnTo>
                <a:lnTo>
                  <a:pt x="1509883" y="769838"/>
                </a:lnTo>
                <a:lnTo>
                  <a:pt x="1437431" y="781733"/>
                </a:lnTo>
                <a:lnTo>
                  <a:pt x="1392193" y="787124"/>
                </a:lnTo>
                <a:lnTo>
                  <a:pt x="1341475" y="792097"/>
                </a:lnTo>
                <a:lnTo>
                  <a:pt x="1285671" y="796617"/>
                </a:lnTo>
                <a:lnTo>
                  <a:pt x="1225176" y="800648"/>
                </a:lnTo>
                <a:lnTo>
                  <a:pt x="1160386" y="804156"/>
                </a:lnTo>
                <a:lnTo>
                  <a:pt x="1091695" y="807105"/>
                </a:lnTo>
                <a:lnTo>
                  <a:pt x="1019498" y="809460"/>
                </a:lnTo>
                <a:lnTo>
                  <a:pt x="944191" y="811186"/>
                </a:lnTo>
                <a:lnTo>
                  <a:pt x="866168" y="812247"/>
                </a:lnTo>
                <a:lnTo>
                  <a:pt x="785825" y="812609"/>
                </a:lnTo>
                <a:lnTo>
                  <a:pt x="705479" y="812247"/>
                </a:lnTo>
                <a:lnTo>
                  <a:pt x="627454" y="811186"/>
                </a:lnTo>
                <a:lnTo>
                  <a:pt x="552145" y="809460"/>
                </a:lnTo>
                <a:lnTo>
                  <a:pt x="479947" y="807105"/>
                </a:lnTo>
                <a:lnTo>
                  <a:pt x="411255" y="804156"/>
                </a:lnTo>
                <a:lnTo>
                  <a:pt x="346463" y="800648"/>
                </a:lnTo>
                <a:lnTo>
                  <a:pt x="285968" y="796617"/>
                </a:lnTo>
                <a:lnTo>
                  <a:pt x="230163" y="792097"/>
                </a:lnTo>
                <a:lnTo>
                  <a:pt x="179444" y="787124"/>
                </a:lnTo>
                <a:lnTo>
                  <a:pt x="134207" y="781733"/>
                </a:lnTo>
                <a:lnTo>
                  <a:pt x="94845" y="775959"/>
                </a:lnTo>
                <a:lnTo>
                  <a:pt x="35329" y="763404"/>
                </a:lnTo>
                <a:lnTo>
                  <a:pt x="0" y="742581"/>
                </a:lnTo>
                <a:lnTo>
                  <a:pt x="0" y="70040"/>
                </a:lnTo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377736" y="1247952"/>
            <a:ext cx="110299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frequent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98463" y="1552752"/>
            <a:ext cx="106172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p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 spc="-5">
                <a:latin typeface="Calibri"/>
                <a:cs typeface="Calibri"/>
              </a:rPr>
              <a:t>erns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5633" y="2228893"/>
            <a:ext cx="8447554" cy="30884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47791" y="3476625"/>
            <a:ext cx="52070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latin typeface="Cambria"/>
                <a:cs typeface="Cambria"/>
              </a:rPr>
              <a:t>I</a:t>
            </a:r>
            <a:r>
              <a:rPr dirty="0" sz="1400" spc="-5" b="1">
                <a:latin typeface="Cambria"/>
                <a:cs typeface="Cambria"/>
              </a:rPr>
              <a:t>n</a:t>
            </a:r>
            <a:r>
              <a:rPr dirty="0" sz="1400" spc="-10" b="1">
                <a:latin typeface="Cambria"/>
                <a:cs typeface="Cambria"/>
              </a:rPr>
              <a:t>iti</a:t>
            </a:r>
            <a:r>
              <a:rPr dirty="0" sz="1400" spc="-5" b="1">
                <a:latin typeface="Cambria"/>
                <a:cs typeface="Cambria"/>
              </a:rPr>
              <a:t>al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41" name="object 41"/>
          <p:cNvSpPr txBox="1"/>
          <p:nvPr/>
        </p:nvSpPr>
        <p:spPr>
          <a:xfrm>
            <a:off x="8265007" y="3483559"/>
            <a:ext cx="43624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latin typeface="Cambria"/>
                <a:cs typeface="Cambria"/>
              </a:rPr>
              <a:t>Fi</a:t>
            </a:r>
            <a:r>
              <a:rPr dirty="0" sz="1400" spc="-5" b="1">
                <a:latin typeface="Cambria"/>
                <a:cs typeface="Cambria"/>
              </a:rPr>
              <a:t>nal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55228" y="2928480"/>
            <a:ext cx="89535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Cambria"/>
                <a:cs typeface="Cambria"/>
              </a:rPr>
              <a:t>S</a:t>
            </a:r>
            <a:r>
              <a:rPr dirty="0" sz="1400" spc="-10" b="1">
                <a:latin typeface="Cambria"/>
                <a:cs typeface="Cambria"/>
              </a:rPr>
              <a:t>c</a:t>
            </a:r>
            <a:r>
              <a:rPr dirty="0" sz="1400" spc="-30" b="1">
                <a:latin typeface="Cambria"/>
                <a:cs typeface="Cambria"/>
              </a:rPr>
              <a:t>r</a:t>
            </a:r>
            <a:r>
              <a:rPr dirty="0" sz="1400" spc="-5" b="1">
                <a:latin typeface="Cambria"/>
                <a:cs typeface="Cambria"/>
              </a:rPr>
              <a:t>a</a:t>
            </a:r>
            <a:r>
              <a:rPr dirty="0" sz="1400" spc="-10" b="1">
                <a:latin typeface="Cambria"/>
                <a:cs typeface="Cambria"/>
              </a:rPr>
              <a:t>p</a:t>
            </a:r>
            <a:r>
              <a:rPr dirty="0" sz="1400" spc="-5" b="1">
                <a:latin typeface="Cambria"/>
                <a:cs typeface="Cambria"/>
              </a:rPr>
              <a:t>book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0760" y="2798749"/>
            <a:ext cx="107315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 b="1">
                <a:latin typeface="Cambria"/>
                <a:cs typeface="Cambria"/>
              </a:rPr>
              <a:t>Testimonials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43969" y="2821520"/>
            <a:ext cx="505459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mbria"/>
                <a:cs typeface="Cambria"/>
              </a:rPr>
              <a:t>Pho</a:t>
            </a:r>
            <a:r>
              <a:rPr dirty="0" sz="1400" spc="-25" b="1">
                <a:latin typeface="Cambria"/>
                <a:cs typeface="Cambria"/>
              </a:rPr>
              <a:t>t</a:t>
            </a:r>
            <a:r>
              <a:rPr dirty="0" sz="1400" spc="-5" b="1">
                <a:latin typeface="Cambria"/>
                <a:cs typeface="Cambria"/>
              </a:rPr>
              <a:t>o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44265" y="4594199"/>
            <a:ext cx="79692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latin typeface="Cambria"/>
                <a:cs typeface="Cambria"/>
              </a:rPr>
              <a:t>M</a:t>
            </a:r>
            <a:r>
              <a:rPr dirty="0" sz="1400" spc="-5" b="1">
                <a:latin typeface="Cambria"/>
                <a:cs typeface="Cambria"/>
              </a:rPr>
              <a:t>essa</a:t>
            </a:r>
            <a:r>
              <a:rPr dirty="0" sz="1400" spc="-10" b="1">
                <a:latin typeface="Cambria"/>
                <a:cs typeface="Cambria"/>
              </a:rPr>
              <a:t>g</a:t>
            </a:r>
            <a:r>
              <a:rPr dirty="0" sz="1400" spc="-5" b="1">
                <a:latin typeface="Cambria"/>
                <a:cs typeface="Cambria"/>
              </a:rPr>
              <a:t>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1016" y="4392167"/>
            <a:ext cx="141160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mbria"/>
                <a:cs typeface="Cambria"/>
              </a:rPr>
              <a:t>Profile &amp;</a:t>
            </a:r>
            <a:r>
              <a:rPr dirty="0" sz="1400" spc="-55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Friends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20668" y="3207054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0655" y="2813900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9715" y="416065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0.64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63332" y="2718803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0.67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91118" y="2492946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92106" y="3307981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20808" y="2420708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0.68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34703" y="2849562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78259" y="2493098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19740" y="334973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19764" y="3064598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0.86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92063" y="3278416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38607" y="2635745"/>
            <a:ext cx="1108075" cy="719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431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0.03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240"/>
              </a:spcBef>
            </a:pPr>
            <a:r>
              <a:rPr dirty="0" sz="1200" spc="-5" b="1">
                <a:latin typeface="Calibri"/>
                <a:cs typeface="Calibri"/>
              </a:rPr>
              <a:t>0.82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400" spc="-10" b="1">
                <a:latin typeface="Cambria"/>
                <a:cs typeface="Cambria"/>
              </a:rPr>
              <a:t>Communities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77251" y="3379457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02044" y="358153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05940" y="370726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48472" y="4259465"/>
            <a:ext cx="1554480" cy="681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 b="1">
                <a:latin typeface="Cambria"/>
                <a:cs typeface="Cambria"/>
              </a:rPr>
              <a:t>Universal</a:t>
            </a:r>
            <a:r>
              <a:rPr dirty="0" sz="1400" spc="-50" b="1">
                <a:latin typeface="Cambria"/>
                <a:cs typeface="Cambria"/>
              </a:rPr>
              <a:t> </a:t>
            </a:r>
            <a:r>
              <a:rPr dirty="0" sz="1400" spc="-5" b="1">
                <a:latin typeface="Cambria"/>
                <a:cs typeface="Cambria"/>
              </a:rPr>
              <a:t>Search</a:t>
            </a:r>
            <a:endParaRPr sz="1400">
              <a:latin typeface="Cambria"/>
              <a:cs typeface="Cambria"/>
            </a:endParaRPr>
          </a:p>
          <a:p>
            <a:pPr algn="r" marR="5080">
              <a:lnSpc>
                <a:spcPts val="1400"/>
              </a:lnSpc>
              <a:spcBef>
                <a:spcPts val="725"/>
              </a:spcBef>
            </a:pPr>
            <a:r>
              <a:rPr dirty="0" sz="1200" spc="-5" b="1">
                <a:latin typeface="Calibri"/>
                <a:cs typeface="Calibri"/>
              </a:rPr>
              <a:t>0.16</a:t>
            </a:r>
            <a:endParaRPr sz="1200">
              <a:latin typeface="Calibri"/>
              <a:cs typeface="Calibri"/>
            </a:endParaRPr>
          </a:p>
          <a:p>
            <a:pPr algn="ctr" marL="170180">
              <a:lnSpc>
                <a:spcPts val="1400"/>
              </a:lnSpc>
            </a:pPr>
            <a:r>
              <a:rPr dirty="0" sz="1200" spc="-5" b="1">
                <a:latin typeface="Calibri"/>
                <a:cs typeface="Calibri"/>
              </a:rPr>
              <a:t>0.04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34690" y="3879481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363391" y="416568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457471" y="4492434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35940" y="4992611"/>
            <a:ext cx="4881880" cy="115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0.07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Applications: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UI </a:t>
            </a:r>
            <a:r>
              <a:rPr dirty="0" sz="2000" spc="-10">
                <a:latin typeface="Tahoma"/>
                <a:cs typeface="Tahoma"/>
              </a:rPr>
              <a:t>improvement, </a:t>
            </a:r>
            <a:r>
              <a:rPr dirty="0" sz="2000" spc="-5">
                <a:latin typeface="Tahoma"/>
                <a:cs typeface="Tahoma"/>
              </a:rPr>
              <a:t>advertisement,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…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19879" y="4093451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88178" y="4032034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401028" y="4108234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888202" y="477467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0.69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40359" y="3992257"/>
            <a:ext cx="575945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413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0.68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dirty="0" sz="1400" spc="-10" b="1">
                <a:latin typeface="Cambria"/>
                <a:cs typeface="Cambria"/>
              </a:rPr>
              <a:t>Videos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38620" y="4450829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49489" y="3992257"/>
            <a:ext cx="297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Calibri"/>
                <a:cs typeface="Calibri"/>
              </a:rPr>
              <a:t>0.09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5" y="330708"/>
            <a:ext cx="8538210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467" rIns="0" bIns="0" rtlCol="0" vert="horz">
            <a:spAutoFit/>
          </a:bodyPr>
          <a:lstStyle/>
          <a:p>
            <a:pPr marL="165735">
              <a:lnSpc>
                <a:spcPct val="100000"/>
              </a:lnSpc>
            </a:pPr>
            <a:r>
              <a:rPr dirty="0" sz="3200" spc="-5"/>
              <a:t>Sentiment Analysis and Opinion</a:t>
            </a:r>
            <a:r>
              <a:rPr dirty="0" sz="3200" spc="-25"/>
              <a:t> </a:t>
            </a:r>
            <a:r>
              <a:rPr dirty="0" sz="3200" spc="-10"/>
              <a:t>Mining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87318" y="1094663"/>
            <a:ext cx="7369809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62430" marR="5080" indent="-1649730">
              <a:lnSpc>
                <a:spcPct val="100000"/>
              </a:lnSpc>
            </a:pPr>
            <a:r>
              <a:rPr dirty="0" sz="2800" spc="-10">
                <a:latin typeface="Calibri"/>
                <a:cs typeface="Calibri"/>
              </a:rPr>
              <a:t>“Computational study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 spc="-5">
                <a:solidFill>
                  <a:srgbClr val="006FC0"/>
                </a:solidFill>
                <a:latin typeface="Calibri"/>
                <a:cs typeface="Calibri"/>
              </a:rPr>
              <a:t>opinions</a:t>
            </a:r>
            <a:r>
              <a:rPr dirty="0" sz="2800" spc="-5">
                <a:latin typeface="Calibri"/>
                <a:cs typeface="Calibri"/>
              </a:rPr>
              <a:t>, </a:t>
            </a: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sentiments</a:t>
            </a:r>
            <a:r>
              <a:rPr dirty="0" sz="2800" spc="-1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and  </a:t>
            </a:r>
            <a:r>
              <a:rPr dirty="0" sz="2800" spc="-5">
                <a:solidFill>
                  <a:srgbClr val="006FC0"/>
                </a:solidFill>
                <a:latin typeface="Calibri"/>
                <a:cs typeface="Calibri"/>
              </a:rPr>
              <a:t>emotions </a:t>
            </a:r>
            <a:r>
              <a:rPr dirty="0" sz="2800" spc="-15">
                <a:latin typeface="Calibri"/>
                <a:cs typeface="Calibri"/>
              </a:rPr>
              <a:t>expressed </a:t>
            </a: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sz="2800">
                <a:latin typeface="Calibri"/>
                <a:cs typeface="Calibri"/>
              </a:rPr>
              <a:t>text”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120645"/>
            <a:ext cx="2241042" cy="1239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9683" y="2062733"/>
            <a:ext cx="1812034" cy="49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5586" y="2934957"/>
            <a:ext cx="556131" cy="273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9683" y="3021329"/>
            <a:ext cx="409587" cy="186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68527" y="3181997"/>
            <a:ext cx="105257" cy="26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6790" y="2146807"/>
            <a:ext cx="2145620" cy="1143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6793" y="2146811"/>
            <a:ext cx="2145665" cy="1143635"/>
          </a:xfrm>
          <a:custGeom>
            <a:avLst/>
            <a:gdLst/>
            <a:ahLst/>
            <a:cxnLst/>
            <a:rect l="l" t="t" r="r" b="b"/>
            <a:pathLst>
              <a:path w="2145665" h="1143635">
                <a:moveTo>
                  <a:pt x="195280" y="376513"/>
                </a:moveTo>
                <a:lnTo>
                  <a:pt x="192300" y="337002"/>
                </a:lnTo>
                <a:lnTo>
                  <a:pt x="197930" y="298686"/>
                </a:lnTo>
                <a:lnTo>
                  <a:pt x="211580" y="262128"/>
                </a:lnTo>
                <a:lnTo>
                  <a:pt x="232659" y="227893"/>
                </a:lnTo>
                <a:lnTo>
                  <a:pt x="260577" y="196543"/>
                </a:lnTo>
                <a:lnTo>
                  <a:pt x="294744" y="168643"/>
                </a:lnTo>
                <a:lnTo>
                  <a:pt x="334569" y="144755"/>
                </a:lnTo>
                <a:lnTo>
                  <a:pt x="379461" y="125443"/>
                </a:lnTo>
                <a:lnTo>
                  <a:pt x="428830" y="111272"/>
                </a:lnTo>
                <a:lnTo>
                  <a:pt x="482084" y="102803"/>
                </a:lnTo>
                <a:lnTo>
                  <a:pt x="537843" y="100709"/>
                </a:lnTo>
                <a:lnTo>
                  <a:pt x="592936" y="105310"/>
                </a:lnTo>
                <a:lnTo>
                  <a:pt x="646230" y="116442"/>
                </a:lnTo>
                <a:lnTo>
                  <a:pt x="696587" y="133943"/>
                </a:lnTo>
                <a:lnTo>
                  <a:pt x="726350" y="101555"/>
                </a:lnTo>
                <a:lnTo>
                  <a:pt x="763264" y="74937"/>
                </a:lnTo>
                <a:lnTo>
                  <a:pt x="805890" y="54409"/>
                </a:lnTo>
                <a:lnTo>
                  <a:pt x="852790" y="40292"/>
                </a:lnTo>
                <a:lnTo>
                  <a:pt x="902525" y="32906"/>
                </a:lnTo>
                <a:lnTo>
                  <a:pt x="953657" y="32572"/>
                </a:lnTo>
                <a:lnTo>
                  <a:pt x="1004748" y="39609"/>
                </a:lnTo>
                <a:lnTo>
                  <a:pt x="1054359" y="54340"/>
                </a:lnTo>
                <a:lnTo>
                  <a:pt x="1101722" y="77719"/>
                </a:lnTo>
                <a:lnTo>
                  <a:pt x="1115840" y="87106"/>
                </a:lnTo>
                <a:lnTo>
                  <a:pt x="1143119" y="56695"/>
                </a:lnTo>
                <a:lnTo>
                  <a:pt x="1178041" y="32348"/>
                </a:lnTo>
                <a:lnTo>
                  <a:pt x="1218863" y="14502"/>
                </a:lnTo>
                <a:lnTo>
                  <a:pt x="1263841" y="3578"/>
                </a:lnTo>
                <a:lnTo>
                  <a:pt x="1311231" y="0"/>
                </a:lnTo>
                <a:lnTo>
                  <a:pt x="1359291" y="4189"/>
                </a:lnTo>
                <a:lnTo>
                  <a:pt x="1406276" y="16570"/>
                </a:lnTo>
                <a:lnTo>
                  <a:pt x="1447621" y="36110"/>
                </a:lnTo>
                <a:lnTo>
                  <a:pt x="1481803" y="61947"/>
                </a:lnTo>
                <a:lnTo>
                  <a:pt x="1516939" y="37411"/>
                </a:lnTo>
                <a:lnTo>
                  <a:pt x="1556897" y="18998"/>
                </a:lnTo>
                <a:lnTo>
                  <a:pt x="1600310" y="6789"/>
                </a:lnTo>
                <a:lnTo>
                  <a:pt x="1645812" y="866"/>
                </a:lnTo>
                <a:lnTo>
                  <a:pt x="1692040" y="1311"/>
                </a:lnTo>
                <a:lnTo>
                  <a:pt x="1737626" y="8205"/>
                </a:lnTo>
                <a:lnTo>
                  <a:pt x="1781206" y="21629"/>
                </a:lnTo>
                <a:lnTo>
                  <a:pt x="1821414" y="41665"/>
                </a:lnTo>
                <a:lnTo>
                  <a:pt x="1874368" y="87622"/>
                </a:lnTo>
                <a:lnTo>
                  <a:pt x="1902757" y="143837"/>
                </a:lnTo>
                <a:lnTo>
                  <a:pt x="1952791" y="157799"/>
                </a:lnTo>
                <a:lnTo>
                  <a:pt x="1996659" y="178108"/>
                </a:lnTo>
                <a:lnTo>
                  <a:pt x="2033612" y="203815"/>
                </a:lnTo>
                <a:lnTo>
                  <a:pt x="2062904" y="233968"/>
                </a:lnTo>
                <a:lnTo>
                  <a:pt x="2083788" y="267620"/>
                </a:lnTo>
                <a:lnTo>
                  <a:pt x="2097343" y="341620"/>
                </a:lnTo>
                <a:lnTo>
                  <a:pt x="2088520" y="380069"/>
                </a:lnTo>
                <a:lnTo>
                  <a:pt x="2085947" y="386502"/>
                </a:lnTo>
                <a:lnTo>
                  <a:pt x="2083067" y="392863"/>
                </a:lnTo>
                <a:lnTo>
                  <a:pt x="2079885" y="399145"/>
                </a:lnTo>
                <a:lnTo>
                  <a:pt x="2076404" y="405342"/>
                </a:lnTo>
                <a:lnTo>
                  <a:pt x="2108910" y="442515"/>
                </a:lnTo>
                <a:lnTo>
                  <a:pt x="2131164" y="482149"/>
                </a:lnTo>
                <a:lnTo>
                  <a:pt x="2143341" y="523280"/>
                </a:lnTo>
                <a:lnTo>
                  <a:pt x="2145616" y="564942"/>
                </a:lnTo>
                <a:lnTo>
                  <a:pt x="2138164" y="606168"/>
                </a:lnTo>
                <a:lnTo>
                  <a:pt x="2121160" y="645993"/>
                </a:lnTo>
                <a:lnTo>
                  <a:pt x="2094778" y="683451"/>
                </a:lnTo>
                <a:lnTo>
                  <a:pt x="2059194" y="717577"/>
                </a:lnTo>
                <a:lnTo>
                  <a:pt x="2014581" y="747404"/>
                </a:lnTo>
                <a:lnTo>
                  <a:pt x="1978732" y="764853"/>
                </a:lnTo>
                <a:lnTo>
                  <a:pt x="1940262" y="778773"/>
                </a:lnTo>
                <a:lnTo>
                  <a:pt x="1899661" y="789016"/>
                </a:lnTo>
                <a:lnTo>
                  <a:pt x="1857418" y="795435"/>
                </a:lnTo>
                <a:lnTo>
                  <a:pt x="1838662" y="867956"/>
                </a:lnTo>
                <a:lnTo>
                  <a:pt x="1817076" y="900257"/>
                </a:lnTo>
                <a:lnTo>
                  <a:pt x="1788443" y="929142"/>
                </a:lnTo>
                <a:lnTo>
                  <a:pt x="1753577" y="954026"/>
                </a:lnTo>
                <a:lnTo>
                  <a:pt x="1713297" y="974328"/>
                </a:lnTo>
                <a:lnTo>
                  <a:pt x="1668419" y="989462"/>
                </a:lnTo>
                <a:lnTo>
                  <a:pt x="1619760" y="998847"/>
                </a:lnTo>
                <a:lnTo>
                  <a:pt x="1568138" y="1001899"/>
                </a:lnTo>
                <a:lnTo>
                  <a:pt x="1528725" y="999699"/>
                </a:lnTo>
                <a:lnTo>
                  <a:pt x="1490282" y="993628"/>
                </a:lnTo>
                <a:lnTo>
                  <a:pt x="1453347" y="983801"/>
                </a:lnTo>
                <a:lnTo>
                  <a:pt x="1418455" y="970327"/>
                </a:lnTo>
                <a:lnTo>
                  <a:pt x="1398515" y="1007254"/>
                </a:lnTo>
                <a:lnTo>
                  <a:pt x="1371432" y="1040484"/>
                </a:lnTo>
                <a:lnTo>
                  <a:pt x="1338065" y="1069682"/>
                </a:lnTo>
                <a:lnTo>
                  <a:pt x="1299274" y="1094513"/>
                </a:lnTo>
                <a:lnTo>
                  <a:pt x="1255921" y="1114642"/>
                </a:lnTo>
                <a:lnTo>
                  <a:pt x="1208864" y="1129734"/>
                </a:lnTo>
                <a:lnTo>
                  <a:pt x="1158964" y="1139453"/>
                </a:lnTo>
                <a:lnTo>
                  <a:pt x="1107080" y="1143465"/>
                </a:lnTo>
                <a:lnTo>
                  <a:pt x="1054073" y="1141435"/>
                </a:lnTo>
                <a:lnTo>
                  <a:pt x="1000803" y="1133027"/>
                </a:lnTo>
                <a:lnTo>
                  <a:pt x="947212" y="1117434"/>
                </a:lnTo>
                <a:lnTo>
                  <a:pt x="898432" y="1095559"/>
                </a:lnTo>
                <a:lnTo>
                  <a:pt x="855485" y="1067954"/>
                </a:lnTo>
                <a:lnTo>
                  <a:pt x="819396" y="1035173"/>
                </a:lnTo>
                <a:lnTo>
                  <a:pt x="773053" y="1052493"/>
                </a:lnTo>
                <a:lnTo>
                  <a:pt x="725085" y="1064840"/>
                </a:lnTo>
                <a:lnTo>
                  <a:pt x="676119" y="1072327"/>
                </a:lnTo>
                <a:lnTo>
                  <a:pt x="626782" y="1075070"/>
                </a:lnTo>
                <a:lnTo>
                  <a:pt x="577699" y="1073180"/>
                </a:lnTo>
                <a:lnTo>
                  <a:pt x="529497" y="1066773"/>
                </a:lnTo>
                <a:lnTo>
                  <a:pt x="482801" y="1055960"/>
                </a:lnTo>
                <a:lnTo>
                  <a:pt x="438237" y="1040857"/>
                </a:lnTo>
                <a:lnTo>
                  <a:pt x="396433" y="1021577"/>
                </a:lnTo>
                <a:lnTo>
                  <a:pt x="358013" y="998233"/>
                </a:lnTo>
                <a:lnTo>
                  <a:pt x="323604" y="970939"/>
                </a:lnTo>
                <a:lnTo>
                  <a:pt x="293832" y="939809"/>
                </a:lnTo>
                <a:lnTo>
                  <a:pt x="289781" y="934793"/>
                </a:lnTo>
                <a:lnTo>
                  <a:pt x="231772" y="934087"/>
                </a:lnTo>
                <a:lnTo>
                  <a:pt x="177914" y="922769"/>
                </a:lnTo>
                <a:lnTo>
                  <a:pt x="130494" y="902147"/>
                </a:lnTo>
                <a:lnTo>
                  <a:pt x="91802" y="873529"/>
                </a:lnTo>
                <a:lnTo>
                  <a:pt x="64125" y="838221"/>
                </a:lnTo>
                <a:lnTo>
                  <a:pt x="49751" y="797531"/>
                </a:lnTo>
                <a:lnTo>
                  <a:pt x="49388" y="763377"/>
                </a:lnTo>
                <a:lnTo>
                  <a:pt x="59098" y="730353"/>
                </a:lnTo>
                <a:lnTo>
                  <a:pt x="78362" y="699603"/>
                </a:lnTo>
                <a:lnTo>
                  <a:pt x="106660" y="672271"/>
                </a:lnTo>
                <a:lnTo>
                  <a:pt x="61102" y="646290"/>
                </a:lnTo>
                <a:lnTo>
                  <a:pt x="27650" y="613618"/>
                </a:lnTo>
                <a:lnTo>
                  <a:pt x="7038" y="576308"/>
                </a:lnTo>
                <a:lnTo>
                  <a:pt x="0" y="536410"/>
                </a:lnTo>
                <a:lnTo>
                  <a:pt x="7270" y="495976"/>
                </a:lnTo>
                <a:lnTo>
                  <a:pt x="29583" y="457057"/>
                </a:lnTo>
                <a:lnTo>
                  <a:pt x="60221" y="427502"/>
                </a:lnTo>
                <a:lnTo>
                  <a:pt x="98919" y="404271"/>
                </a:lnTo>
                <a:lnTo>
                  <a:pt x="143923" y="388186"/>
                </a:lnTo>
                <a:lnTo>
                  <a:pt x="193477" y="380069"/>
                </a:lnTo>
                <a:lnTo>
                  <a:pt x="195280" y="376513"/>
                </a:lnTo>
                <a:close/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5748" y="2814637"/>
            <a:ext cx="125730" cy="21590"/>
          </a:xfrm>
          <a:custGeom>
            <a:avLst/>
            <a:gdLst/>
            <a:ahLst/>
            <a:cxnLst/>
            <a:rect l="l" t="t" r="r" b="b"/>
            <a:pathLst>
              <a:path w="125729" h="21589">
                <a:moveTo>
                  <a:pt x="125666" y="21082"/>
                </a:moveTo>
                <a:lnTo>
                  <a:pt x="92868" y="21118"/>
                </a:lnTo>
                <a:lnTo>
                  <a:pt x="60623" y="17556"/>
                </a:lnTo>
                <a:lnTo>
                  <a:pt x="29483" y="10486"/>
                </a:lnTo>
                <a:lnTo>
                  <a:pt x="0" y="0"/>
                </a:lnTo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7307" y="3066491"/>
            <a:ext cx="55244" cy="10160"/>
          </a:xfrm>
          <a:custGeom>
            <a:avLst/>
            <a:gdLst/>
            <a:ahLst/>
            <a:cxnLst/>
            <a:rect l="l" t="t" r="r" b="b"/>
            <a:pathLst>
              <a:path w="55245" h="10160">
                <a:moveTo>
                  <a:pt x="54990" y="0"/>
                </a:moveTo>
                <a:lnTo>
                  <a:pt x="41608" y="3499"/>
                </a:lnTo>
                <a:lnTo>
                  <a:pt x="27952" y="6353"/>
                </a:lnTo>
                <a:lnTo>
                  <a:pt x="14068" y="8554"/>
                </a:lnTo>
                <a:lnTo>
                  <a:pt x="0" y="10096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2937" y="3131337"/>
            <a:ext cx="33655" cy="46355"/>
          </a:xfrm>
          <a:custGeom>
            <a:avLst/>
            <a:gdLst/>
            <a:ahLst/>
            <a:cxnLst/>
            <a:rect l="l" t="t" r="r" b="b"/>
            <a:pathLst>
              <a:path w="33655" h="46355">
                <a:moveTo>
                  <a:pt x="33121" y="46037"/>
                </a:moveTo>
                <a:lnTo>
                  <a:pt x="23585" y="35025"/>
                </a:lnTo>
                <a:lnTo>
                  <a:pt x="14874" y="23666"/>
                </a:lnTo>
                <a:lnTo>
                  <a:pt x="7007" y="11983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45461" y="3062579"/>
            <a:ext cx="13335" cy="50800"/>
          </a:xfrm>
          <a:custGeom>
            <a:avLst/>
            <a:gdLst/>
            <a:ahLst/>
            <a:cxnLst/>
            <a:rect l="l" t="t" r="r" b="b"/>
            <a:pathLst>
              <a:path w="13335" h="50800">
                <a:moveTo>
                  <a:pt x="13233" y="0"/>
                </a:moveTo>
                <a:lnTo>
                  <a:pt x="11303" y="12806"/>
                </a:lnTo>
                <a:lnTo>
                  <a:pt x="8450" y="25511"/>
                </a:lnTo>
                <a:lnTo>
                  <a:pt x="4680" y="38086"/>
                </a:lnTo>
                <a:lnTo>
                  <a:pt x="0" y="50507"/>
                </a:lnTo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1724" y="2750439"/>
            <a:ext cx="161925" cy="189230"/>
          </a:xfrm>
          <a:custGeom>
            <a:avLst/>
            <a:gdLst/>
            <a:ahLst/>
            <a:cxnLst/>
            <a:rect l="l" t="t" r="r" b="b"/>
            <a:pathLst>
              <a:path w="161925" h="189230">
                <a:moveTo>
                  <a:pt x="0" y="0"/>
                </a:moveTo>
                <a:lnTo>
                  <a:pt x="46538" y="20616"/>
                </a:lnTo>
                <a:lnTo>
                  <a:pt x="86212" y="46740"/>
                </a:lnTo>
                <a:lnTo>
                  <a:pt x="118275" y="77496"/>
                </a:lnTo>
                <a:lnTo>
                  <a:pt x="141976" y="112009"/>
                </a:lnTo>
                <a:lnTo>
                  <a:pt x="156568" y="149401"/>
                </a:lnTo>
                <a:lnTo>
                  <a:pt x="161302" y="188798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30359" y="2549359"/>
            <a:ext cx="72390" cy="71120"/>
          </a:xfrm>
          <a:custGeom>
            <a:avLst/>
            <a:gdLst/>
            <a:ahLst/>
            <a:cxnLst/>
            <a:rect l="l" t="t" r="r" b="b"/>
            <a:pathLst>
              <a:path w="72389" h="71119">
                <a:moveTo>
                  <a:pt x="71818" y="0"/>
                </a:moveTo>
                <a:lnTo>
                  <a:pt x="58182" y="19879"/>
                </a:lnTo>
                <a:lnTo>
                  <a:pt x="41548" y="38423"/>
                </a:lnTo>
                <a:lnTo>
                  <a:pt x="22094" y="55453"/>
                </a:lnTo>
                <a:lnTo>
                  <a:pt x="0" y="70789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29839" y="2286673"/>
            <a:ext cx="3810" cy="33655"/>
          </a:xfrm>
          <a:custGeom>
            <a:avLst/>
            <a:gdLst/>
            <a:ahLst/>
            <a:cxnLst/>
            <a:rect l="l" t="t" r="r" b="b"/>
            <a:pathLst>
              <a:path w="3810" h="33655">
                <a:moveTo>
                  <a:pt x="0" y="0"/>
                </a:moveTo>
                <a:lnTo>
                  <a:pt x="1780" y="8305"/>
                </a:lnTo>
                <a:lnTo>
                  <a:pt x="3008" y="16657"/>
                </a:lnTo>
                <a:lnTo>
                  <a:pt x="3680" y="25040"/>
                </a:lnTo>
                <a:lnTo>
                  <a:pt x="3797" y="33439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71153" y="2205037"/>
            <a:ext cx="36830" cy="43180"/>
          </a:xfrm>
          <a:custGeom>
            <a:avLst/>
            <a:gdLst/>
            <a:ahLst/>
            <a:cxnLst/>
            <a:rect l="l" t="t" r="r" b="b"/>
            <a:pathLst>
              <a:path w="36830" h="43180">
                <a:moveTo>
                  <a:pt x="0" y="42646"/>
                </a:moveTo>
                <a:lnTo>
                  <a:pt x="7575" y="31280"/>
                </a:lnTo>
                <a:lnTo>
                  <a:pt x="16257" y="20356"/>
                </a:lnTo>
                <a:lnTo>
                  <a:pt x="26008" y="9915"/>
                </a:lnTo>
                <a:lnTo>
                  <a:pt x="36791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7008" y="2231224"/>
            <a:ext cx="18415" cy="36830"/>
          </a:xfrm>
          <a:custGeom>
            <a:avLst/>
            <a:gdLst/>
            <a:ahLst/>
            <a:cxnLst/>
            <a:rect l="l" t="t" r="r" b="b"/>
            <a:pathLst>
              <a:path w="18415" h="36830">
                <a:moveTo>
                  <a:pt x="0" y="36779"/>
                </a:moveTo>
                <a:lnTo>
                  <a:pt x="3264" y="27294"/>
                </a:lnTo>
                <a:lnTo>
                  <a:pt x="7332" y="17984"/>
                </a:lnTo>
                <a:lnTo>
                  <a:pt x="12189" y="8877"/>
                </a:lnTo>
                <a:lnTo>
                  <a:pt x="17818" y="0"/>
                </a:lnTo>
              </a:path>
            </a:pathLst>
          </a:custGeom>
          <a:ln w="12699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3135" y="2280488"/>
            <a:ext cx="64769" cy="36195"/>
          </a:xfrm>
          <a:custGeom>
            <a:avLst/>
            <a:gdLst/>
            <a:ahLst/>
            <a:cxnLst/>
            <a:rect l="l" t="t" r="r" b="b"/>
            <a:pathLst>
              <a:path w="64769" h="36194">
                <a:moveTo>
                  <a:pt x="0" y="0"/>
                </a:moveTo>
                <a:lnTo>
                  <a:pt x="17218" y="7842"/>
                </a:lnTo>
                <a:lnTo>
                  <a:pt x="33734" y="16417"/>
                </a:lnTo>
                <a:lnTo>
                  <a:pt x="49502" y="25703"/>
                </a:lnTo>
                <a:lnTo>
                  <a:pt x="64477" y="3567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2082" y="2523337"/>
            <a:ext cx="11430" cy="38100"/>
          </a:xfrm>
          <a:custGeom>
            <a:avLst/>
            <a:gdLst/>
            <a:ahLst/>
            <a:cxnLst/>
            <a:rect l="l" t="t" r="r" b="b"/>
            <a:pathLst>
              <a:path w="11429" h="38100">
                <a:moveTo>
                  <a:pt x="11252" y="37528"/>
                </a:moveTo>
                <a:lnTo>
                  <a:pt x="7674" y="28269"/>
                </a:lnTo>
                <a:lnTo>
                  <a:pt x="4602" y="18921"/>
                </a:lnTo>
                <a:lnTo>
                  <a:pt x="2042" y="9494"/>
                </a:lnTo>
                <a:lnTo>
                  <a:pt x="0" y="0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29033" y="2215692"/>
            <a:ext cx="1388745" cy="942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1270">
              <a:lnSpc>
                <a:spcPts val="2400"/>
              </a:lnSpc>
            </a:pP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sentence 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review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6895" y="2608326"/>
            <a:ext cx="384048" cy="326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43174" y="2643187"/>
            <a:ext cx="285750" cy="214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43174" y="2643174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30">
                <a:moveTo>
                  <a:pt x="0" y="53581"/>
                </a:moveTo>
                <a:lnTo>
                  <a:pt x="178600" y="53581"/>
                </a:lnTo>
                <a:lnTo>
                  <a:pt x="178600" y="0"/>
                </a:lnTo>
                <a:lnTo>
                  <a:pt x="285750" y="107162"/>
                </a:lnTo>
                <a:lnTo>
                  <a:pt x="178600" y="214312"/>
                </a:lnTo>
                <a:lnTo>
                  <a:pt x="178600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97779" y="2331720"/>
            <a:ext cx="1808975" cy="880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72050" y="2277617"/>
            <a:ext cx="2060448" cy="8404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3500" y="2357437"/>
            <a:ext cx="1714512" cy="785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3500" y="2357424"/>
            <a:ext cx="1714500" cy="786130"/>
          </a:xfrm>
          <a:custGeom>
            <a:avLst/>
            <a:gdLst/>
            <a:ahLst/>
            <a:cxnLst/>
            <a:rect l="l" t="t" r="r" b="b"/>
            <a:pathLst>
              <a:path w="1714500" h="786130">
                <a:moveTo>
                  <a:pt x="0" y="130975"/>
                </a:moveTo>
                <a:lnTo>
                  <a:pt x="10292" y="79992"/>
                </a:lnTo>
                <a:lnTo>
                  <a:pt x="38360" y="38360"/>
                </a:lnTo>
                <a:lnTo>
                  <a:pt x="79992" y="10292"/>
                </a:lnTo>
                <a:lnTo>
                  <a:pt x="130975" y="0"/>
                </a:lnTo>
                <a:lnTo>
                  <a:pt x="1583537" y="0"/>
                </a:lnTo>
                <a:lnTo>
                  <a:pt x="1634520" y="10292"/>
                </a:lnTo>
                <a:lnTo>
                  <a:pt x="1676152" y="38360"/>
                </a:lnTo>
                <a:lnTo>
                  <a:pt x="1704220" y="79992"/>
                </a:lnTo>
                <a:lnTo>
                  <a:pt x="1714512" y="130975"/>
                </a:lnTo>
                <a:lnTo>
                  <a:pt x="1714512" y="654850"/>
                </a:lnTo>
                <a:lnTo>
                  <a:pt x="1704220" y="705827"/>
                </a:lnTo>
                <a:lnTo>
                  <a:pt x="1676152" y="747460"/>
                </a:lnTo>
                <a:lnTo>
                  <a:pt x="1634520" y="775531"/>
                </a:lnTo>
                <a:lnTo>
                  <a:pt x="1583537" y="785825"/>
                </a:lnTo>
                <a:lnTo>
                  <a:pt x="130975" y="785825"/>
                </a:lnTo>
                <a:lnTo>
                  <a:pt x="79992" y="775531"/>
                </a:lnTo>
                <a:lnTo>
                  <a:pt x="38360" y="747460"/>
                </a:lnTo>
                <a:lnTo>
                  <a:pt x="10292" y="705827"/>
                </a:lnTo>
                <a:lnTo>
                  <a:pt x="0" y="654850"/>
                </a:lnTo>
                <a:lnTo>
                  <a:pt x="0" y="130975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181917" y="2430297"/>
            <a:ext cx="1637664" cy="63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67640">
              <a:lnSpc>
                <a:spcPts val="2400"/>
              </a:lnSpc>
            </a:pPr>
            <a:r>
              <a:rPr dirty="0" sz="2400" spc="-10">
                <a:latin typeface="Calibri"/>
                <a:cs typeface="Calibri"/>
              </a:rPr>
              <a:t>Sentiment  </a:t>
            </a:r>
            <a:r>
              <a:rPr dirty="0" sz="2400" spc="-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la</a:t>
            </a:r>
            <a:r>
              <a:rPr dirty="0" sz="2400" spc="-5">
                <a:latin typeface="Calibri"/>
                <a:cs typeface="Calibri"/>
              </a:rPr>
              <a:t>ss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0">
                <a:latin typeface="Calibri"/>
                <a:cs typeface="Calibri"/>
              </a:rPr>
              <a:t>c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ti</a:t>
            </a:r>
            <a:r>
              <a:rPr dirty="0" sz="2400" spc="-5">
                <a:latin typeface="Calibri"/>
                <a:cs typeface="Calibri"/>
              </a:rPr>
              <a:t>o</a:t>
            </a:r>
            <a:r>
              <a:rPr dirty="0" sz="240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83145" y="2608326"/>
            <a:ext cx="384048" cy="3268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29449" y="2643187"/>
            <a:ext cx="285750" cy="2143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29449" y="2643174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30">
                <a:moveTo>
                  <a:pt x="0" y="53581"/>
                </a:moveTo>
                <a:lnTo>
                  <a:pt x="178600" y="53581"/>
                </a:lnTo>
                <a:lnTo>
                  <a:pt x="178600" y="0"/>
                </a:lnTo>
                <a:lnTo>
                  <a:pt x="285750" y="107162"/>
                </a:lnTo>
                <a:lnTo>
                  <a:pt x="178600" y="214312"/>
                </a:lnTo>
                <a:lnTo>
                  <a:pt x="178600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40523" y="2188476"/>
            <a:ext cx="1452359" cy="11666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16902" y="2193798"/>
            <a:ext cx="1567433" cy="10591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86650" y="2293962"/>
            <a:ext cx="1357312" cy="9921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86650" y="2214549"/>
            <a:ext cx="1357312" cy="1588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86637" y="2214549"/>
            <a:ext cx="1357630" cy="1071880"/>
          </a:xfrm>
          <a:custGeom>
            <a:avLst/>
            <a:gdLst/>
            <a:ahLst/>
            <a:cxnLst/>
            <a:rect l="l" t="t" r="r" b="b"/>
            <a:pathLst>
              <a:path w="1357629" h="1071879">
                <a:moveTo>
                  <a:pt x="1357325" y="79413"/>
                </a:moveTo>
                <a:lnTo>
                  <a:pt x="1317760" y="106193"/>
                </a:lnTo>
                <a:lnTo>
                  <a:pt x="1251665" y="121983"/>
                </a:lnTo>
                <a:lnTo>
                  <a:pt x="1208230" y="129079"/>
                </a:lnTo>
                <a:lnTo>
                  <a:pt x="1158549" y="135564"/>
                </a:lnTo>
                <a:lnTo>
                  <a:pt x="1103131" y="141378"/>
                </a:lnTo>
                <a:lnTo>
                  <a:pt x="1042485" y="146461"/>
                </a:lnTo>
                <a:lnTo>
                  <a:pt x="977121" y="150753"/>
                </a:lnTo>
                <a:lnTo>
                  <a:pt x="907547" y="154195"/>
                </a:lnTo>
                <a:lnTo>
                  <a:pt x="834273" y="156728"/>
                </a:lnTo>
                <a:lnTo>
                  <a:pt x="757809" y="158291"/>
                </a:lnTo>
                <a:lnTo>
                  <a:pt x="678662" y="158826"/>
                </a:lnTo>
                <a:lnTo>
                  <a:pt x="599516" y="158291"/>
                </a:lnTo>
                <a:lnTo>
                  <a:pt x="523051" y="156728"/>
                </a:lnTo>
                <a:lnTo>
                  <a:pt x="449777" y="154195"/>
                </a:lnTo>
                <a:lnTo>
                  <a:pt x="380203" y="150753"/>
                </a:lnTo>
                <a:lnTo>
                  <a:pt x="314839" y="146461"/>
                </a:lnTo>
                <a:lnTo>
                  <a:pt x="254193" y="141378"/>
                </a:lnTo>
                <a:lnTo>
                  <a:pt x="198775" y="135564"/>
                </a:lnTo>
                <a:lnTo>
                  <a:pt x="149094" y="129079"/>
                </a:lnTo>
                <a:lnTo>
                  <a:pt x="105659" y="121983"/>
                </a:lnTo>
                <a:lnTo>
                  <a:pt x="39565" y="106193"/>
                </a:lnTo>
                <a:lnTo>
                  <a:pt x="4565" y="88673"/>
                </a:lnTo>
                <a:lnTo>
                  <a:pt x="0" y="79413"/>
                </a:lnTo>
                <a:lnTo>
                  <a:pt x="4568" y="70150"/>
                </a:lnTo>
                <a:lnTo>
                  <a:pt x="17928" y="61202"/>
                </a:lnTo>
                <a:lnTo>
                  <a:pt x="68988" y="44486"/>
                </a:lnTo>
                <a:lnTo>
                  <a:pt x="149104" y="29741"/>
                </a:lnTo>
                <a:lnTo>
                  <a:pt x="198786" y="23256"/>
                </a:lnTo>
                <a:lnTo>
                  <a:pt x="254205" y="17443"/>
                </a:lnTo>
                <a:lnTo>
                  <a:pt x="314851" y="12361"/>
                </a:lnTo>
                <a:lnTo>
                  <a:pt x="380216" y="8070"/>
                </a:lnTo>
                <a:lnTo>
                  <a:pt x="449790" y="4628"/>
                </a:lnTo>
                <a:lnTo>
                  <a:pt x="523064" y="2096"/>
                </a:lnTo>
                <a:lnTo>
                  <a:pt x="599528" y="534"/>
                </a:lnTo>
                <a:lnTo>
                  <a:pt x="678675" y="0"/>
                </a:lnTo>
                <a:lnTo>
                  <a:pt x="757821" y="534"/>
                </a:lnTo>
                <a:lnTo>
                  <a:pt x="834285" y="2097"/>
                </a:lnTo>
                <a:lnTo>
                  <a:pt x="907558" y="4630"/>
                </a:lnTo>
                <a:lnTo>
                  <a:pt x="977131" y="8072"/>
                </a:lnTo>
                <a:lnTo>
                  <a:pt x="1042494" y="12365"/>
                </a:lnTo>
                <a:lnTo>
                  <a:pt x="1103139" y="17447"/>
                </a:lnTo>
                <a:lnTo>
                  <a:pt x="1158555" y="23261"/>
                </a:lnTo>
                <a:lnTo>
                  <a:pt x="1208235" y="29746"/>
                </a:lnTo>
                <a:lnTo>
                  <a:pt x="1251669" y="36843"/>
                </a:lnTo>
                <a:lnTo>
                  <a:pt x="1317761" y="52632"/>
                </a:lnTo>
                <a:lnTo>
                  <a:pt x="1352759" y="70152"/>
                </a:lnTo>
                <a:lnTo>
                  <a:pt x="1357325" y="79413"/>
                </a:lnTo>
                <a:lnTo>
                  <a:pt x="1357325" y="992149"/>
                </a:lnTo>
                <a:lnTo>
                  <a:pt x="1352759" y="1001412"/>
                </a:lnTo>
                <a:lnTo>
                  <a:pt x="1317760" y="1018936"/>
                </a:lnTo>
                <a:lnTo>
                  <a:pt x="1251665" y="1034728"/>
                </a:lnTo>
                <a:lnTo>
                  <a:pt x="1208230" y="1041826"/>
                </a:lnTo>
                <a:lnTo>
                  <a:pt x="1158549" y="1048311"/>
                </a:lnTo>
                <a:lnTo>
                  <a:pt x="1103131" y="1054126"/>
                </a:lnTo>
                <a:lnTo>
                  <a:pt x="1042485" y="1059209"/>
                </a:lnTo>
                <a:lnTo>
                  <a:pt x="977121" y="1063502"/>
                </a:lnTo>
                <a:lnTo>
                  <a:pt x="907547" y="1066944"/>
                </a:lnTo>
                <a:lnTo>
                  <a:pt x="834273" y="1069477"/>
                </a:lnTo>
                <a:lnTo>
                  <a:pt x="757809" y="1071040"/>
                </a:lnTo>
                <a:lnTo>
                  <a:pt x="678662" y="1071575"/>
                </a:lnTo>
                <a:lnTo>
                  <a:pt x="599516" y="1071040"/>
                </a:lnTo>
                <a:lnTo>
                  <a:pt x="523051" y="1069477"/>
                </a:lnTo>
                <a:lnTo>
                  <a:pt x="449777" y="1066944"/>
                </a:lnTo>
                <a:lnTo>
                  <a:pt x="380203" y="1063502"/>
                </a:lnTo>
                <a:lnTo>
                  <a:pt x="314839" y="1059209"/>
                </a:lnTo>
                <a:lnTo>
                  <a:pt x="254193" y="1054126"/>
                </a:lnTo>
                <a:lnTo>
                  <a:pt x="198775" y="1048311"/>
                </a:lnTo>
                <a:lnTo>
                  <a:pt x="149094" y="1041826"/>
                </a:lnTo>
                <a:lnTo>
                  <a:pt x="105659" y="1034728"/>
                </a:lnTo>
                <a:lnTo>
                  <a:pt x="39565" y="1018936"/>
                </a:lnTo>
                <a:lnTo>
                  <a:pt x="4565" y="1001412"/>
                </a:lnTo>
                <a:lnTo>
                  <a:pt x="0" y="992149"/>
                </a:lnTo>
                <a:lnTo>
                  <a:pt x="0" y="79413"/>
                </a:lnTo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426858" y="2384727"/>
            <a:ext cx="1076960" cy="828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40640">
              <a:lnSpc>
                <a:spcPct val="72900"/>
              </a:lnSpc>
            </a:pPr>
            <a:r>
              <a:rPr dirty="0" sz="2400" spc="-5">
                <a:latin typeface="Calibri"/>
                <a:cs typeface="Calibri"/>
              </a:rPr>
              <a:t>positive  ne</a:t>
            </a:r>
            <a:r>
              <a:rPr dirty="0" sz="2400" spc="-45">
                <a:latin typeface="Calibri"/>
                <a:cs typeface="Calibri"/>
              </a:rPr>
              <a:t>g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ti</a:t>
            </a:r>
            <a:r>
              <a:rPr dirty="0" sz="2400" spc="-25">
                <a:latin typeface="Calibri"/>
                <a:cs typeface="Calibri"/>
              </a:rPr>
              <a:t>v</a:t>
            </a:r>
            <a:r>
              <a:rPr dirty="0" sz="2400">
                <a:latin typeface="Calibri"/>
                <a:cs typeface="Calibri"/>
              </a:rPr>
              <a:t>e  </a:t>
            </a:r>
            <a:r>
              <a:rPr dirty="0" sz="2400" spc="-15">
                <a:latin typeface="Calibri"/>
                <a:cs typeface="Calibri"/>
              </a:rPr>
              <a:t>neutral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54273" y="2331720"/>
            <a:ext cx="1809750" cy="880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28544" y="2277617"/>
            <a:ext cx="2060447" cy="8404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00362" y="2357424"/>
            <a:ext cx="1714512" cy="7858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00362" y="2357424"/>
            <a:ext cx="1714500" cy="786130"/>
          </a:xfrm>
          <a:custGeom>
            <a:avLst/>
            <a:gdLst/>
            <a:ahLst/>
            <a:cxnLst/>
            <a:rect l="l" t="t" r="r" b="b"/>
            <a:pathLst>
              <a:path w="1714500" h="786130">
                <a:moveTo>
                  <a:pt x="0" y="130975"/>
                </a:moveTo>
                <a:lnTo>
                  <a:pt x="10292" y="79992"/>
                </a:lnTo>
                <a:lnTo>
                  <a:pt x="38360" y="38360"/>
                </a:lnTo>
                <a:lnTo>
                  <a:pt x="79992" y="10292"/>
                </a:lnTo>
                <a:lnTo>
                  <a:pt x="130975" y="0"/>
                </a:lnTo>
                <a:lnTo>
                  <a:pt x="1583537" y="0"/>
                </a:lnTo>
                <a:lnTo>
                  <a:pt x="1634520" y="10292"/>
                </a:lnTo>
                <a:lnTo>
                  <a:pt x="1676152" y="38360"/>
                </a:lnTo>
                <a:lnTo>
                  <a:pt x="1704220" y="79992"/>
                </a:lnTo>
                <a:lnTo>
                  <a:pt x="1714512" y="130975"/>
                </a:lnTo>
                <a:lnTo>
                  <a:pt x="1714512" y="654850"/>
                </a:lnTo>
                <a:lnTo>
                  <a:pt x="1704220" y="705827"/>
                </a:lnTo>
                <a:lnTo>
                  <a:pt x="1676152" y="747460"/>
                </a:lnTo>
                <a:lnTo>
                  <a:pt x="1634520" y="775531"/>
                </a:lnTo>
                <a:lnTo>
                  <a:pt x="1583537" y="785825"/>
                </a:lnTo>
                <a:lnTo>
                  <a:pt x="130975" y="785825"/>
                </a:lnTo>
                <a:lnTo>
                  <a:pt x="79992" y="775531"/>
                </a:lnTo>
                <a:lnTo>
                  <a:pt x="38360" y="747460"/>
                </a:lnTo>
                <a:lnTo>
                  <a:pt x="10292" y="705827"/>
                </a:lnTo>
                <a:lnTo>
                  <a:pt x="0" y="654850"/>
                </a:lnTo>
                <a:lnTo>
                  <a:pt x="0" y="130975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038779" y="2430297"/>
            <a:ext cx="1637664" cy="63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0">
              <a:lnSpc>
                <a:spcPts val="2400"/>
              </a:lnSpc>
            </a:pPr>
            <a:r>
              <a:rPr dirty="0" sz="2400" spc="-5">
                <a:latin typeface="Calibri"/>
                <a:cs typeface="Calibri"/>
              </a:rPr>
              <a:t>Subjectivity  C</a:t>
            </a:r>
            <a:r>
              <a:rPr dirty="0" sz="2400">
                <a:latin typeface="Calibri"/>
                <a:cs typeface="Calibri"/>
              </a:rPr>
              <a:t>la</a:t>
            </a:r>
            <a:r>
              <a:rPr dirty="0" sz="2400" spc="-5">
                <a:latin typeface="Calibri"/>
                <a:cs typeface="Calibri"/>
              </a:rPr>
              <a:t>ss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0">
                <a:latin typeface="Calibri"/>
                <a:cs typeface="Calibri"/>
              </a:rPr>
              <a:t>c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ti</a:t>
            </a:r>
            <a:r>
              <a:rPr dirty="0" sz="2400" spc="-5">
                <a:latin typeface="Calibri"/>
                <a:cs typeface="Calibri"/>
              </a:rPr>
              <a:t>o</a:t>
            </a:r>
            <a:r>
              <a:rPr dirty="0" sz="240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40402" y="2608326"/>
            <a:ext cx="383286" cy="3268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86312" y="2643187"/>
            <a:ext cx="285750" cy="214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86312" y="2643174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30">
                <a:moveTo>
                  <a:pt x="0" y="53581"/>
                </a:moveTo>
                <a:lnTo>
                  <a:pt x="178600" y="53581"/>
                </a:lnTo>
                <a:lnTo>
                  <a:pt x="178600" y="0"/>
                </a:lnTo>
                <a:lnTo>
                  <a:pt x="285750" y="107162"/>
                </a:lnTo>
                <a:lnTo>
                  <a:pt x="178600" y="214312"/>
                </a:lnTo>
                <a:lnTo>
                  <a:pt x="178600" y="160743"/>
                </a:lnTo>
                <a:lnTo>
                  <a:pt x="0" y="160743"/>
                </a:lnTo>
                <a:lnTo>
                  <a:pt x="0" y="53581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35940" y="3168467"/>
            <a:ext cx="5306060" cy="148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7550" marR="398145" indent="-360680">
              <a:lnSpc>
                <a:spcPct val="103200"/>
              </a:lnSpc>
            </a:pPr>
            <a:r>
              <a:rPr dirty="0" sz="1600" spc="-5" b="1">
                <a:latin typeface="Calibri"/>
                <a:cs typeface="Calibri"/>
              </a:rPr>
              <a:t>Ex. </a:t>
            </a:r>
            <a:r>
              <a:rPr dirty="0" sz="1600" i="1">
                <a:latin typeface="Calibri"/>
                <a:cs typeface="Calibri"/>
              </a:rPr>
              <a:t>I </a:t>
            </a:r>
            <a:r>
              <a:rPr dirty="0" sz="1600" spc="-10" i="1">
                <a:latin typeface="Calibri"/>
                <a:cs typeface="Calibri"/>
              </a:rPr>
              <a:t>bought </a:t>
            </a:r>
            <a:r>
              <a:rPr dirty="0" sz="1600" spc="-5" i="1">
                <a:latin typeface="Calibri"/>
                <a:cs typeface="Calibri"/>
              </a:rPr>
              <a:t>an iPhone two days ago. </a:t>
            </a:r>
            <a:r>
              <a:rPr dirty="0" baseline="-5208" sz="2400">
                <a:solidFill>
                  <a:srgbClr val="FF0000"/>
                </a:solidFill>
                <a:latin typeface="Wingdings"/>
                <a:cs typeface="Wingdings"/>
              </a:rPr>
              <a:t></a:t>
            </a:r>
            <a:r>
              <a:rPr dirty="0" baseline="-5208" sz="2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1736" sz="2400" spc="-7" i="1">
                <a:latin typeface="Calibri"/>
                <a:cs typeface="Calibri"/>
              </a:rPr>
              <a:t>It is such </a:t>
            </a:r>
            <a:r>
              <a:rPr dirty="0" baseline="1736" sz="2400" i="1">
                <a:latin typeface="Calibri"/>
                <a:cs typeface="Calibri"/>
              </a:rPr>
              <a:t>a </a:t>
            </a:r>
            <a:r>
              <a:rPr dirty="0" baseline="1736" sz="2400" spc="-15" i="1">
                <a:latin typeface="Calibri"/>
                <a:cs typeface="Calibri"/>
              </a:rPr>
              <a:t>nice</a:t>
            </a:r>
            <a:r>
              <a:rPr dirty="0" baseline="1736" sz="2400" spc="-75" i="1">
                <a:latin typeface="Calibri"/>
                <a:cs typeface="Calibri"/>
              </a:rPr>
              <a:t> </a:t>
            </a:r>
            <a:r>
              <a:rPr dirty="0" baseline="1736" sz="2400" spc="22" i="1">
                <a:latin typeface="Calibri"/>
                <a:cs typeface="Calibri"/>
              </a:rPr>
              <a:t>phone.</a:t>
            </a:r>
            <a:r>
              <a:rPr dirty="0" sz="1600" spc="15">
                <a:solidFill>
                  <a:srgbClr val="006600"/>
                </a:solidFill>
                <a:latin typeface="Wingdings"/>
                <a:cs typeface="Wingdings"/>
              </a:rPr>
              <a:t></a:t>
            </a:r>
            <a:endParaRPr sz="16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Application: Decision support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system</a:t>
            </a:r>
            <a:endParaRPr sz="2400">
              <a:latin typeface="Tahoma"/>
              <a:cs typeface="Tahoma"/>
            </a:endParaRPr>
          </a:p>
          <a:p>
            <a:pPr marL="1708150">
              <a:lnSpc>
                <a:spcPct val="100000"/>
              </a:lnSpc>
              <a:spcBef>
                <a:spcPts val="970"/>
              </a:spcBef>
            </a:pPr>
            <a:r>
              <a:rPr dirty="0" sz="1600" spc="-5" b="1">
                <a:latin typeface="Calibri"/>
                <a:cs typeface="Calibri"/>
              </a:rPr>
              <a:t>Comparison </a:t>
            </a:r>
            <a:r>
              <a:rPr dirty="0" sz="1600" b="1">
                <a:latin typeface="Calibri"/>
                <a:cs typeface="Calibri"/>
              </a:rPr>
              <a:t>of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reviews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451603" y="4439411"/>
            <a:ext cx="204203" cy="984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27676" y="4701540"/>
            <a:ext cx="204203" cy="8808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594603" y="4963680"/>
            <a:ext cx="204203" cy="725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167628" y="4646676"/>
            <a:ext cx="201167" cy="8321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43700" y="4856988"/>
            <a:ext cx="201168" cy="9357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330195" y="4826508"/>
            <a:ext cx="204203" cy="2529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58284" y="4963667"/>
            <a:ext cx="201167" cy="8290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34355" y="5067300"/>
            <a:ext cx="201167" cy="6736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01284" y="4805171"/>
            <a:ext cx="201167" cy="8290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71259" y="4439411"/>
            <a:ext cx="204203" cy="9845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47331" y="4701540"/>
            <a:ext cx="204203" cy="6705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30195" y="5036820"/>
            <a:ext cx="204203" cy="25298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562821" y="4832451"/>
            <a:ext cx="922655" cy="445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64"/>
              </a:lnSpc>
            </a:pPr>
            <a:r>
              <a:rPr dirty="0" sz="1400" spc="-5">
                <a:latin typeface="Calibri"/>
                <a:cs typeface="Calibri"/>
              </a:rPr>
              <a:t>Cell Phone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4"/>
              </a:lnSpc>
            </a:pPr>
            <a:r>
              <a:rPr dirty="0" sz="1400" spc="-5">
                <a:latin typeface="Calibri"/>
                <a:cs typeface="Calibri"/>
              </a:rPr>
              <a:t>Cell Phone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63" name="object 63"/>
          <p:cNvSpPr txBox="1"/>
          <p:nvPr/>
        </p:nvSpPr>
        <p:spPr>
          <a:xfrm>
            <a:off x="4111625" y="4913655"/>
            <a:ext cx="3064510" cy="1043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50540" algn="l"/>
              </a:tabLst>
            </a:pPr>
            <a:r>
              <a:rPr dirty="0" sz="1800" u="heavy">
                <a:latin typeface="Calibri"/>
                <a:cs typeface="Calibri"/>
              </a:rPr>
              <a:t> </a:t>
            </a:r>
            <a:r>
              <a:rPr dirty="0" sz="1800" spc="-180" u="heavy">
                <a:latin typeface="Calibri"/>
                <a:cs typeface="Calibri"/>
              </a:rPr>
              <a:t> </a:t>
            </a:r>
            <a:r>
              <a:rPr dirty="0" sz="1800" u="heavy">
                <a:latin typeface="Calibri"/>
                <a:cs typeface="Calibri"/>
              </a:rPr>
              <a:t>+	</a:t>
            </a:r>
            <a:endParaRPr sz="18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250825">
              <a:lnSpc>
                <a:spcPct val="100000"/>
              </a:lnSpc>
              <a:tabLst>
                <a:tab pos="826769" algn="l"/>
                <a:tab pos="2066289" algn="l"/>
                <a:tab pos="2531110" algn="l"/>
              </a:tabLst>
            </a:pPr>
            <a:r>
              <a:rPr dirty="0" sz="1400" spc="-5">
                <a:latin typeface="Calibri"/>
                <a:cs typeface="Calibri"/>
              </a:rPr>
              <a:t>voice	screen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battery	</a:t>
            </a:r>
            <a:r>
              <a:rPr dirty="0" sz="1400" spc="-15">
                <a:latin typeface="Calibri"/>
                <a:cs typeface="Calibri"/>
              </a:rPr>
              <a:t>size	</a:t>
            </a:r>
            <a:r>
              <a:rPr dirty="0" sz="1400" spc="-1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333" y="1065275"/>
            <a:ext cx="410718" cy="39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4569" y="1037094"/>
            <a:ext cx="1131568" cy="418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7305" y="1037094"/>
            <a:ext cx="1720595" cy="418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24655" y="1037094"/>
            <a:ext cx="1719821" cy="418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16253"/>
            <a:ext cx="7887334" cy="3302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lr>
                <a:srgbClr val="0033CC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solidFill>
                  <a:srgbClr val="0033CC"/>
                </a:solidFill>
                <a:latin typeface="Tahoma"/>
                <a:cs typeface="Tahoma"/>
              </a:rPr>
              <a:t>P</a:t>
            </a:r>
            <a:r>
              <a:rPr dirty="0" sz="2000" spc="-10">
                <a:solidFill>
                  <a:srgbClr val="0033CC"/>
                </a:solidFill>
                <a:latin typeface="Tahoma"/>
                <a:cs typeface="Tahoma"/>
              </a:rPr>
              <a:t>rivacy </a:t>
            </a:r>
            <a:r>
              <a:rPr dirty="0" sz="2000" spc="-5">
                <a:latin typeface="Tahoma"/>
                <a:cs typeface="Tahoma"/>
              </a:rPr>
              <a:t>is a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big concern </a:t>
            </a:r>
            <a:r>
              <a:rPr dirty="0" sz="2000" spc="-5">
                <a:latin typeface="Tahoma"/>
                <a:cs typeface="Tahoma"/>
              </a:rPr>
              <a:t>in </a:t>
            </a:r>
            <a:r>
              <a:rPr dirty="0" sz="2000" spc="-5">
                <a:solidFill>
                  <a:srgbClr val="006600"/>
                </a:solidFill>
                <a:latin typeface="Tahoma"/>
                <a:cs typeface="Tahoma"/>
              </a:rPr>
              <a:t>social</a:t>
            </a:r>
            <a:r>
              <a:rPr dirty="0" sz="2000" spc="30">
                <a:solidFill>
                  <a:srgbClr val="0066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006600"/>
                </a:solidFill>
                <a:latin typeface="Tahoma"/>
                <a:cs typeface="Tahoma"/>
              </a:rPr>
              <a:t>media</a:t>
            </a:r>
            <a:r>
              <a:rPr dirty="0" sz="2000" spc="-5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Tahoma"/>
                <a:cs typeface="Tahoma"/>
              </a:rPr>
              <a:t>Facebook, </a:t>
            </a:r>
            <a:r>
              <a:rPr dirty="0" sz="2000" spc="-5">
                <a:latin typeface="Tahoma"/>
                <a:cs typeface="Tahoma"/>
              </a:rPr>
              <a:t>Google buzz often appear in debates about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privacy.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Simple anonymization does not necessarily protect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privacy.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1650">
              <a:latin typeface="Times New Roman"/>
              <a:cs typeface="Times New Roman"/>
            </a:endParaRPr>
          </a:p>
          <a:p>
            <a:pPr marL="354965" marR="508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Spam blog (splog), spam comments, </a:t>
            </a:r>
            <a:r>
              <a:rPr dirty="0" sz="2000" spc="-30">
                <a:latin typeface="Tahoma"/>
                <a:cs typeface="Tahoma"/>
              </a:rPr>
              <a:t>Fake </a:t>
            </a:r>
            <a:r>
              <a:rPr dirty="0" sz="2000" spc="-25">
                <a:latin typeface="Tahoma"/>
                <a:cs typeface="Tahoma"/>
              </a:rPr>
              <a:t>identity, </a:t>
            </a:r>
            <a:r>
              <a:rPr dirty="0" sz="2000" spc="-30">
                <a:latin typeface="Tahoma"/>
                <a:cs typeface="Tahoma"/>
              </a:rPr>
              <a:t>etc., </a:t>
            </a:r>
            <a:r>
              <a:rPr dirty="0" sz="2000">
                <a:latin typeface="Tahoma"/>
                <a:cs typeface="Tahoma"/>
              </a:rPr>
              <a:t>all </a:t>
            </a:r>
            <a:r>
              <a:rPr dirty="0" sz="2000" spc="-10">
                <a:latin typeface="Tahoma"/>
                <a:cs typeface="Tahoma"/>
              </a:rPr>
              <a:t>requires  </a:t>
            </a:r>
            <a:r>
              <a:rPr dirty="0" sz="2000" spc="-5">
                <a:latin typeface="Tahoma"/>
                <a:cs typeface="Tahoma"/>
              </a:rPr>
              <a:t>new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techniques.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355600" marR="4635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As </a:t>
            </a:r>
            <a:r>
              <a:rPr dirty="0" sz="2000" spc="-10">
                <a:latin typeface="Tahoma"/>
                <a:cs typeface="Tahoma"/>
              </a:rPr>
              <a:t>private </a:t>
            </a:r>
            <a:r>
              <a:rPr dirty="0" sz="2000" spc="-5">
                <a:latin typeface="Tahoma"/>
                <a:cs typeface="Tahoma"/>
              </a:rPr>
              <a:t>information is </a:t>
            </a:r>
            <a:r>
              <a:rPr dirty="0" sz="2000" spc="-10">
                <a:latin typeface="Tahoma"/>
                <a:cs typeface="Tahoma"/>
              </a:rPr>
              <a:t>involved, </a:t>
            </a:r>
            <a:r>
              <a:rPr dirty="0" sz="2000" spc="-5">
                <a:latin typeface="Tahoma"/>
                <a:cs typeface="Tahoma"/>
              </a:rPr>
              <a:t>a secure and trustable system is  critical.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Need to </a:t>
            </a:r>
            <a:r>
              <a:rPr dirty="0" sz="2000" spc="-10">
                <a:latin typeface="Tahoma"/>
                <a:cs typeface="Tahoma"/>
              </a:rPr>
              <a:t>achieve </a:t>
            </a:r>
            <a:r>
              <a:rPr dirty="0" sz="2000" spc="-5">
                <a:solidFill>
                  <a:srgbClr val="0000FF"/>
                </a:solidFill>
                <a:latin typeface="Tahoma"/>
                <a:cs typeface="Tahoma"/>
              </a:rPr>
              <a:t>a balance between sharing and</a:t>
            </a:r>
            <a:r>
              <a:rPr dirty="0" sz="2000" spc="3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0000FF"/>
                </a:solidFill>
                <a:latin typeface="Tahoma"/>
                <a:cs typeface="Tahoma"/>
              </a:rPr>
              <a:t>privacy.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6860285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Privacy, Spam and</a:t>
            </a:r>
            <a:r>
              <a:rPr dirty="0" spc="-95"/>
              <a:t> </a:t>
            </a:r>
            <a:r>
              <a:rPr dirty="0" spc="-5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6253"/>
            <a:ext cx="8058150" cy="1351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Tahoma"/>
                <a:cs typeface="Tahoma"/>
              </a:rPr>
              <a:t>Many </a:t>
            </a:r>
            <a:r>
              <a:rPr dirty="0" sz="2000" spc="-5">
                <a:latin typeface="Tahoma"/>
                <a:cs typeface="Tahoma"/>
              </a:rPr>
              <a:t>slides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adapted and come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from:</a:t>
            </a:r>
            <a:endParaRPr sz="2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Chapter 1, Community Detection and Mining in Social Media, L. </a:t>
            </a:r>
            <a:r>
              <a:rPr dirty="0" sz="2000" spc="-60">
                <a:latin typeface="Tahoma"/>
                <a:cs typeface="Tahoma"/>
              </a:rPr>
              <a:t>Tang  </a:t>
            </a:r>
            <a:r>
              <a:rPr dirty="0" sz="2000" spc="-5">
                <a:latin typeface="Tahoma"/>
                <a:cs typeface="Tahoma"/>
              </a:rPr>
              <a:t>&amp; H. Lui, Morgan &amp; Claypool </a:t>
            </a:r>
            <a:r>
              <a:rPr dirty="0" sz="2000" spc="-30">
                <a:latin typeface="Tahoma"/>
                <a:cs typeface="Tahoma"/>
              </a:rPr>
              <a:t>Publisher,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2012.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CS249B Science of Networks, </a:t>
            </a:r>
            <a:r>
              <a:rPr dirty="0" sz="2000" spc="-10">
                <a:latin typeface="Tahoma"/>
                <a:cs typeface="Tahoma"/>
              </a:rPr>
              <a:t>CS@Wellesley </a:t>
            </a:r>
            <a:r>
              <a:rPr dirty="0" sz="2000" spc="-5">
                <a:latin typeface="Tahoma"/>
                <a:cs typeface="Tahoma"/>
              </a:rPr>
              <a:t>College,</a:t>
            </a:r>
            <a:r>
              <a:rPr dirty="0" sz="2000" spc="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2008.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87450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Acknowledgement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6772" y="2702051"/>
            <a:ext cx="452323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51686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Knowledge</a:t>
            </a:r>
            <a:r>
              <a:rPr dirty="0" spc="-80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881633" y="1024902"/>
            <a:ext cx="2740152" cy="1758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3863" y="1216736"/>
            <a:ext cx="2357450" cy="1376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383" y="2917698"/>
            <a:ext cx="2596896" cy="1789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6357" y="3109607"/>
            <a:ext cx="2214111" cy="1407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96133" y="2846070"/>
            <a:ext cx="2659380" cy="18188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88119" y="3038170"/>
            <a:ext cx="2276386" cy="1434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38703" y="2584081"/>
            <a:ext cx="238125" cy="475615"/>
          </a:xfrm>
          <a:custGeom>
            <a:avLst/>
            <a:gdLst/>
            <a:ahLst/>
            <a:cxnLst/>
            <a:rect l="l" t="t" r="r" b="b"/>
            <a:pathLst>
              <a:path w="238125" h="475614">
                <a:moveTo>
                  <a:pt x="0" y="0"/>
                </a:moveTo>
                <a:lnTo>
                  <a:pt x="237705" y="475399"/>
                </a:lnTo>
              </a:path>
            </a:pathLst>
          </a:custGeom>
          <a:ln w="57149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1397" y="2925305"/>
            <a:ext cx="128270" cy="134620"/>
          </a:xfrm>
          <a:custGeom>
            <a:avLst/>
            <a:gdLst/>
            <a:ahLst/>
            <a:cxnLst/>
            <a:rect l="l" t="t" r="r" b="b"/>
            <a:pathLst>
              <a:path w="128270" h="134619">
                <a:moveTo>
                  <a:pt x="127800" y="0"/>
                </a:moveTo>
                <a:lnTo>
                  <a:pt x="115011" y="134175"/>
                </a:lnTo>
                <a:lnTo>
                  <a:pt x="0" y="63893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25926" y="2584081"/>
            <a:ext cx="128270" cy="134620"/>
          </a:xfrm>
          <a:custGeom>
            <a:avLst/>
            <a:gdLst/>
            <a:ahLst/>
            <a:cxnLst/>
            <a:rect l="l" t="t" r="r" b="b"/>
            <a:pathLst>
              <a:path w="128270" h="134619">
                <a:moveTo>
                  <a:pt x="0" y="134175"/>
                </a:moveTo>
                <a:lnTo>
                  <a:pt x="12776" y="0"/>
                </a:lnTo>
                <a:lnTo>
                  <a:pt x="127787" y="70269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88654" y="2658440"/>
            <a:ext cx="180340" cy="541020"/>
          </a:xfrm>
          <a:custGeom>
            <a:avLst/>
            <a:gdLst/>
            <a:ahLst/>
            <a:cxnLst/>
            <a:rect l="l" t="t" r="r" b="b"/>
            <a:pathLst>
              <a:path w="180339" h="541019">
                <a:moveTo>
                  <a:pt x="180339" y="0"/>
                </a:moveTo>
                <a:lnTo>
                  <a:pt x="0" y="541007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57019" y="3068421"/>
            <a:ext cx="135890" cy="131445"/>
          </a:xfrm>
          <a:custGeom>
            <a:avLst/>
            <a:gdLst/>
            <a:ahLst/>
            <a:cxnLst/>
            <a:rect l="l" t="t" r="r" b="b"/>
            <a:pathLst>
              <a:path w="135889" h="131444">
                <a:moveTo>
                  <a:pt x="135547" y="45173"/>
                </a:moveTo>
                <a:lnTo>
                  <a:pt x="31635" y="131025"/>
                </a:lnTo>
                <a:lnTo>
                  <a:pt x="0" y="0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65070" y="2658440"/>
            <a:ext cx="135890" cy="131445"/>
          </a:xfrm>
          <a:custGeom>
            <a:avLst/>
            <a:gdLst/>
            <a:ahLst/>
            <a:cxnLst/>
            <a:rect l="l" t="t" r="r" b="b"/>
            <a:pathLst>
              <a:path w="135889" h="131444">
                <a:moveTo>
                  <a:pt x="0" y="85839"/>
                </a:moveTo>
                <a:lnTo>
                  <a:pt x="103924" y="0"/>
                </a:lnTo>
                <a:lnTo>
                  <a:pt x="135547" y="131025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10904" y="3684092"/>
            <a:ext cx="393700" cy="37465"/>
          </a:xfrm>
          <a:custGeom>
            <a:avLst/>
            <a:gdLst/>
            <a:ahLst/>
            <a:cxnLst/>
            <a:rect l="l" t="t" r="r" b="b"/>
            <a:pathLst>
              <a:path w="393700" h="37464">
                <a:moveTo>
                  <a:pt x="0" y="0"/>
                </a:moveTo>
                <a:lnTo>
                  <a:pt x="393103" y="37096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83497" y="3639311"/>
            <a:ext cx="120650" cy="142240"/>
          </a:xfrm>
          <a:custGeom>
            <a:avLst/>
            <a:gdLst/>
            <a:ahLst/>
            <a:cxnLst/>
            <a:rect l="l" t="t" r="r" b="b"/>
            <a:pathLst>
              <a:path w="120650" h="142239">
                <a:moveTo>
                  <a:pt x="13423" y="0"/>
                </a:moveTo>
                <a:lnTo>
                  <a:pt x="120497" y="81864"/>
                </a:lnTo>
                <a:lnTo>
                  <a:pt x="0" y="142240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0904" y="3623703"/>
            <a:ext cx="120650" cy="142240"/>
          </a:xfrm>
          <a:custGeom>
            <a:avLst/>
            <a:gdLst/>
            <a:ahLst/>
            <a:cxnLst/>
            <a:rect l="l" t="t" r="r" b="b"/>
            <a:pathLst>
              <a:path w="120650" h="142239">
                <a:moveTo>
                  <a:pt x="107086" y="142239"/>
                </a:moveTo>
                <a:lnTo>
                  <a:pt x="0" y="60388"/>
                </a:lnTo>
                <a:lnTo>
                  <a:pt x="120497" y="0"/>
                </a:lnTo>
              </a:path>
            </a:pathLst>
          </a:custGeom>
          <a:ln w="57149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04155" y="1467992"/>
            <a:ext cx="3807993" cy="29124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9286" y="4630851"/>
            <a:ext cx="3742054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9105" marR="5080" indent="-447040">
              <a:lnSpc>
                <a:spcPct val="100000"/>
              </a:lnSpc>
            </a:pPr>
            <a:r>
              <a:rPr dirty="0" sz="2800" spc="-10" b="1">
                <a:latin typeface="Calibri"/>
                <a:cs typeface="Calibri"/>
              </a:rPr>
              <a:t>Understand </a:t>
            </a:r>
            <a:r>
              <a:rPr dirty="0" sz="2800" spc="-5" b="1">
                <a:latin typeface="Calibri"/>
                <a:cs typeface="Calibri"/>
              </a:rPr>
              <a:t>how</a:t>
            </a:r>
            <a:r>
              <a:rPr dirty="0" sz="2800" spc="-10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humans  </a:t>
            </a:r>
            <a:r>
              <a:rPr dirty="0" sz="2800" spc="-20" b="1">
                <a:latin typeface="Calibri"/>
                <a:cs typeface="Calibri"/>
              </a:rPr>
              <a:t>navigate</a:t>
            </a:r>
            <a:r>
              <a:rPr dirty="0" sz="2800" spc="-6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Wikipedia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5312371" y="4630851"/>
            <a:ext cx="3685540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30530">
              <a:lnSpc>
                <a:spcPct val="100000"/>
              </a:lnSpc>
            </a:pPr>
            <a:r>
              <a:rPr dirty="0" sz="2800" spc="-10" b="1">
                <a:latin typeface="Calibri"/>
                <a:cs typeface="Calibri"/>
              </a:rPr>
              <a:t>Get </a:t>
            </a:r>
            <a:r>
              <a:rPr dirty="0" sz="2800" b="1">
                <a:latin typeface="Calibri"/>
                <a:cs typeface="Calibri"/>
              </a:rPr>
              <a:t>an </a:t>
            </a:r>
            <a:r>
              <a:rPr dirty="0" sz="2800" spc="-5" b="1">
                <a:latin typeface="Calibri"/>
                <a:cs typeface="Calibri"/>
              </a:rPr>
              <a:t>idea of how  </a:t>
            </a:r>
            <a:r>
              <a:rPr dirty="0" sz="2800" b="1">
                <a:latin typeface="Calibri"/>
                <a:cs typeface="Calibri"/>
              </a:rPr>
              <a:t>people </a:t>
            </a:r>
            <a:r>
              <a:rPr dirty="0" sz="2800" spc="-5" b="1">
                <a:latin typeface="Calibri"/>
                <a:cs typeface="Calibri"/>
              </a:rPr>
              <a:t>connect</a:t>
            </a:r>
            <a:r>
              <a:rPr dirty="0" sz="2800" spc="-8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concepts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64852" y="5815917"/>
            <a:ext cx="265239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30" b="1">
                <a:solidFill>
                  <a:srgbClr val="006FC0"/>
                </a:solidFill>
                <a:latin typeface="Calibri"/>
                <a:cs typeface="Calibri"/>
              </a:rPr>
              <a:t>West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Leskovec,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2012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91845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Organization</a:t>
            </a:r>
            <a:r>
              <a:rPr dirty="0" spc="-75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1524761" y="987553"/>
            <a:ext cx="6322314" cy="5063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18411" y="1180986"/>
            <a:ext cx="5939561" cy="4680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6089" y="5487245"/>
            <a:ext cx="3472179" cy="730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35">
                <a:latin typeface="Calibri"/>
                <a:cs typeface="Calibri"/>
              </a:rPr>
              <a:t>Terrorist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  <a:p>
            <a:pPr marL="2232660">
              <a:lnSpc>
                <a:spcPct val="100000"/>
              </a:lnSpc>
              <a:spcBef>
                <a:spcPts val="750"/>
              </a:spcBef>
            </a:pPr>
            <a:r>
              <a:rPr dirty="0" sz="2000" spc="-15" b="1">
                <a:solidFill>
                  <a:srgbClr val="006FC0"/>
                </a:solidFill>
                <a:latin typeface="Calibri"/>
                <a:cs typeface="Calibri"/>
              </a:rPr>
              <a:t>Krebs,</a:t>
            </a:r>
            <a:r>
              <a:rPr dirty="0" sz="2000" spc="-5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2002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17727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Brain</a:t>
            </a:r>
            <a:r>
              <a:rPr dirty="0" spc="-80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953261" y="1310652"/>
            <a:ext cx="4192524" cy="3240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7738" y="1504937"/>
            <a:ext cx="3810000" cy="2857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93677" y="2815526"/>
            <a:ext cx="2741930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Human </a:t>
            </a:r>
            <a:r>
              <a:rPr dirty="0" sz="2000" spc="-15">
                <a:latin typeface="Calibri"/>
                <a:cs typeface="Calibri"/>
              </a:rPr>
              <a:t>brain </a:t>
            </a:r>
            <a:r>
              <a:rPr dirty="0" sz="2000" spc="-5">
                <a:latin typeface="Calibri"/>
                <a:cs typeface="Calibri"/>
              </a:rPr>
              <a:t>has </a:t>
            </a:r>
            <a:r>
              <a:rPr dirty="0" sz="2000" spc="-10">
                <a:latin typeface="Calibri"/>
                <a:cs typeface="Calibri"/>
              </a:rPr>
              <a:t>between  </a:t>
            </a:r>
            <a:r>
              <a:rPr dirty="0" sz="2000" spc="-5">
                <a:latin typeface="Calibri"/>
                <a:cs typeface="Calibri"/>
              </a:rPr>
              <a:t>10-100 billion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neurons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3936390" y="4672939"/>
            <a:ext cx="138366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Sporns,</a:t>
            </a:r>
            <a:r>
              <a:rPr dirty="0" sz="2000" spc="-7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2011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66801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ts val="4315"/>
              </a:lnSpc>
            </a:pPr>
            <a:r>
              <a:rPr dirty="0" spc="-5"/>
              <a:t>Biology</a:t>
            </a:r>
            <a:r>
              <a:rPr dirty="0" spc="-50"/>
              <a:t> </a:t>
            </a:r>
            <a:r>
              <a:rPr dirty="0" spc="-5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238506" y="1024889"/>
            <a:ext cx="4669536" cy="431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599" y="1218450"/>
            <a:ext cx="4287706" cy="3933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71491" y="2815526"/>
            <a:ext cx="3836035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Protein-Protein </a:t>
            </a:r>
            <a:r>
              <a:rPr dirty="0" sz="2000" spc="-10">
                <a:latin typeface="Calibri"/>
                <a:cs typeface="Calibri"/>
              </a:rPr>
              <a:t>Interaction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25"/>
              </a:spcBef>
            </a:pPr>
            <a:r>
              <a:rPr dirty="0" sz="1600" spc="-5">
                <a:latin typeface="Calibri"/>
                <a:cs typeface="Calibri"/>
              </a:rPr>
              <a:t>Nodes: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Proteins</a:t>
            </a:r>
            <a:endParaRPr sz="16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Edges: Physical</a:t>
            </a:r>
            <a:r>
              <a:rPr dirty="0" sz="1600" spc="-8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interactions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3364852" y="5458728"/>
            <a:ext cx="270319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Barabási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Oltvai,</a:t>
            </a:r>
            <a:r>
              <a:rPr dirty="0" sz="2000" spc="-3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2011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3759200" cy="2498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</a:t>
            </a:r>
            <a:r>
              <a:rPr dirty="0" sz="2400" spc="-5">
                <a:latin typeface="Tahoma"/>
                <a:cs typeface="Tahoma"/>
              </a:rPr>
              <a:t>ommunication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Social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Information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Navigational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aids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44550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5735">
              <a:lnSpc>
                <a:spcPct val="100000"/>
              </a:lnSpc>
            </a:pPr>
            <a:r>
              <a:rPr dirty="0"/>
              <a:t>Online</a:t>
            </a:r>
            <a:r>
              <a:rPr dirty="0" spc="-95"/>
              <a:t> </a:t>
            </a:r>
            <a:r>
              <a:rPr dirty="0" spc="-5"/>
              <a:t>Networks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1: Introduction to Social Media</a:t>
            </a:r>
            <a:r>
              <a:rPr dirty="0" spc="-60"/>
              <a:t> </a:t>
            </a:r>
            <a:r>
              <a:rPr dirty="0" spc="-5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</dc:creator>
  <dc:title>Slide 1</dc:title>
  <dcterms:created xsi:type="dcterms:W3CDTF">2017-03-08T08:39:10Z</dcterms:created>
  <dcterms:modified xsi:type="dcterms:W3CDTF">2017-03-08T08:39:10Z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2017-01-17T00:00:00Z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2017-03-08T00:00:00Z</vt:filetime>
  </property>
</Properties>
</file>